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281" r:id="rId4"/>
    <p:sldId id="273" r:id="rId5"/>
    <p:sldId id="282" r:id="rId6"/>
    <p:sldId id="276" r:id="rId7"/>
    <p:sldId id="278" r:id="rId8"/>
    <p:sldId id="285" r:id="rId9"/>
    <p:sldId id="286" r:id="rId10"/>
    <p:sldId id="287" r:id="rId11"/>
    <p:sldId id="295" r:id="rId12"/>
    <p:sldId id="299" r:id="rId13"/>
    <p:sldId id="296" r:id="rId14"/>
    <p:sldId id="298" r:id="rId15"/>
    <p:sldId id="300" r:id="rId16"/>
    <p:sldId id="301" r:id="rId17"/>
    <p:sldId id="304" r:id="rId18"/>
    <p:sldId id="279" r:id="rId19"/>
    <p:sldId id="290" r:id="rId20"/>
    <p:sldId id="294" r:id="rId21"/>
    <p:sldId id="289" r:id="rId22"/>
    <p:sldId id="291" r:id="rId23"/>
    <p:sldId id="292" r:id="rId24"/>
    <p:sldId id="280" r:id="rId25"/>
    <p:sldId id="288" r:id="rId26"/>
    <p:sldId id="303" r:id="rId27"/>
    <p:sldId id="302" r:id="rId28"/>
    <p:sldId id="25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BF86"/>
    <a:srgbClr val="1AA692"/>
    <a:srgbClr val="0085FE"/>
    <a:srgbClr val="3CC87B"/>
    <a:srgbClr val="FAD240"/>
    <a:srgbClr val="0075BE"/>
    <a:srgbClr val="F8B62D"/>
    <a:srgbClr val="0EB56D"/>
    <a:srgbClr val="56B879"/>
    <a:srgbClr val="4431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0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08" y="5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CB191-669C-43BE-9631-148773493257}" type="datetimeFigureOut">
              <a:rPr lang="zh-CN" altLang="en-US" smtClean="0"/>
              <a:t>2017/11/24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B6BEDC-2B1B-4961-8B3B-DE52F704BA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6BEDC-2B1B-4961-8B3B-DE52F704BAF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6BEDC-2B1B-4961-8B3B-DE52F704BAF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6BEDC-2B1B-4961-8B3B-DE52F704BAF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6BEDC-2B1B-4961-8B3B-DE52F704BAF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6BEDC-2B1B-4961-8B3B-DE52F704BAF4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6BEDC-2B1B-4961-8B3B-DE52F704BAF4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9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70958" y="2329343"/>
            <a:ext cx="9650084" cy="999676"/>
          </a:xfrm>
        </p:spPr>
        <p:txBody>
          <a:bodyPr anchor="ctr">
            <a:normAutofit/>
          </a:bodyPr>
          <a:lstStyle>
            <a:lvl1pPr algn="ctr">
              <a:defRPr sz="520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5400000" scaled="0"/>
                </a:gradFill>
              </a:defRPr>
            </a:lvl1pPr>
          </a:lstStyle>
          <a:p>
            <a:r>
              <a:rPr lang="zh-CN" altLang="en-US" dirty="0" smtClean="0"/>
              <a:t>极光演讲用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373302"/>
            <a:ext cx="9144000" cy="59742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5400000" scaled="0"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极光演讲用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24400" y="5363017"/>
            <a:ext cx="2743200" cy="277927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EF18ED6C-1E37-4287-AF59-6A1E41B68F0D}" type="datetime1">
              <a:rPr lang="zh-CN" altLang="en-US" smtClean="0"/>
              <a:t>2017/11/24</a:t>
            </a:fld>
            <a:endParaRPr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4367742" y="5044243"/>
            <a:ext cx="3456517" cy="2734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effectLst/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 smtClean="0"/>
              <a:t>极光市场部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3686355" y="0"/>
            <a:ext cx="4819290" cy="1037228"/>
            <a:chOff x="3557343" y="0"/>
            <a:chExt cx="4755646" cy="897147"/>
          </a:xfrm>
        </p:grpSpPr>
        <p:sp>
          <p:nvSpPr>
            <p:cNvPr id="12" name="矩形 11"/>
            <p:cNvSpPr/>
            <p:nvPr userDrawn="1"/>
          </p:nvSpPr>
          <p:spPr>
            <a:xfrm>
              <a:off x="4928943" y="1"/>
              <a:ext cx="3384046" cy="897146"/>
            </a:xfrm>
            <a:custGeom>
              <a:avLst/>
              <a:gdLst>
                <a:gd name="connsiteX0" fmla="*/ 0 w 4802038"/>
                <a:gd name="connsiteY0" fmla="*/ 0 h 1431985"/>
                <a:gd name="connsiteX1" fmla="*/ 4802038 w 4802038"/>
                <a:gd name="connsiteY1" fmla="*/ 0 h 1431985"/>
                <a:gd name="connsiteX2" fmla="*/ 4802038 w 4802038"/>
                <a:gd name="connsiteY2" fmla="*/ 1431985 h 1431985"/>
                <a:gd name="connsiteX3" fmla="*/ 0 w 4802038"/>
                <a:gd name="connsiteY3" fmla="*/ 1431985 h 1431985"/>
                <a:gd name="connsiteX4" fmla="*/ 0 w 4802038"/>
                <a:gd name="connsiteY4" fmla="*/ 0 h 1431985"/>
                <a:gd name="connsiteX0-1" fmla="*/ 0 w 4802038"/>
                <a:gd name="connsiteY0-2" fmla="*/ 0 h 1431985"/>
                <a:gd name="connsiteX1-3" fmla="*/ 4802038 w 4802038"/>
                <a:gd name="connsiteY1-4" fmla="*/ 0 h 1431985"/>
                <a:gd name="connsiteX2-5" fmla="*/ 3787626 w 4802038"/>
                <a:gd name="connsiteY2-6" fmla="*/ 1431985 h 1431985"/>
                <a:gd name="connsiteX3-7" fmla="*/ 0 w 4802038"/>
                <a:gd name="connsiteY3-8" fmla="*/ 1431985 h 1431985"/>
                <a:gd name="connsiteX4-9" fmla="*/ 0 w 4802038"/>
                <a:gd name="connsiteY4-10" fmla="*/ 0 h 143198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802038" h="1431985">
                  <a:moveTo>
                    <a:pt x="0" y="0"/>
                  </a:moveTo>
                  <a:lnTo>
                    <a:pt x="4802038" y="0"/>
                  </a:lnTo>
                  <a:lnTo>
                    <a:pt x="3787626" y="1431985"/>
                  </a:lnTo>
                  <a:lnTo>
                    <a:pt x="0" y="14319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" name="矩形 11"/>
            <p:cNvSpPr/>
            <p:nvPr userDrawn="1"/>
          </p:nvSpPr>
          <p:spPr>
            <a:xfrm flipH="1">
              <a:off x="3557343" y="0"/>
              <a:ext cx="3384046" cy="897146"/>
            </a:xfrm>
            <a:custGeom>
              <a:avLst/>
              <a:gdLst>
                <a:gd name="connsiteX0" fmla="*/ 0 w 4802038"/>
                <a:gd name="connsiteY0" fmla="*/ 0 h 1431985"/>
                <a:gd name="connsiteX1" fmla="*/ 4802038 w 4802038"/>
                <a:gd name="connsiteY1" fmla="*/ 0 h 1431985"/>
                <a:gd name="connsiteX2" fmla="*/ 4802038 w 4802038"/>
                <a:gd name="connsiteY2" fmla="*/ 1431985 h 1431985"/>
                <a:gd name="connsiteX3" fmla="*/ 0 w 4802038"/>
                <a:gd name="connsiteY3" fmla="*/ 1431985 h 1431985"/>
                <a:gd name="connsiteX4" fmla="*/ 0 w 4802038"/>
                <a:gd name="connsiteY4" fmla="*/ 0 h 1431985"/>
                <a:gd name="connsiteX0-1" fmla="*/ 0 w 4802038"/>
                <a:gd name="connsiteY0-2" fmla="*/ 0 h 1431985"/>
                <a:gd name="connsiteX1-3" fmla="*/ 4802038 w 4802038"/>
                <a:gd name="connsiteY1-4" fmla="*/ 0 h 1431985"/>
                <a:gd name="connsiteX2-5" fmla="*/ 3787626 w 4802038"/>
                <a:gd name="connsiteY2-6" fmla="*/ 1431985 h 1431985"/>
                <a:gd name="connsiteX3-7" fmla="*/ 0 w 4802038"/>
                <a:gd name="connsiteY3-8" fmla="*/ 1431985 h 1431985"/>
                <a:gd name="connsiteX4-9" fmla="*/ 0 w 4802038"/>
                <a:gd name="connsiteY4-10" fmla="*/ 0 h 143198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802038" h="1431985">
                  <a:moveTo>
                    <a:pt x="0" y="0"/>
                  </a:moveTo>
                  <a:lnTo>
                    <a:pt x="4802038" y="0"/>
                  </a:lnTo>
                  <a:lnTo>
                    <a:pt x="3787626" y="1431985"/>
                  </a:lnTo>
                  <a:lnTo>
                    <a:pt x="0" y="14319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56088" y="255774"/>
            <a:ext cx="2679824" cy="525680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347961" y="6331788"/>
            <a:ext cx="2783399" cy="31055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altLang="zh-CN" sz="1600" dirty="0" smtClean="0">
                <a:solidFill>
                  <a:schemeClr val="bg2"/>
                </a:solidFill>
              </a:rPr>
              <a:t>www.jiguang.cn</a:t>
            </a:r>
            <a:endParaRPr lang="zh-CN" altLang="en-US" sz="1600" dirty="0" smtClean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分隔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43605" y="2261881"/>
            <a:ext cx="7839973" cy="125144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600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dirty="0" smtClean="0"/>
              <a:t>极光开发者服务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523396"/>
          </a:xfrm>
        </p:spPr>
        <p:txBody>
          <a:bodyPr>
            <a:normAutofit/>
          </a:bodyPr>
          <a:lstStyle>
            <a:lvl1pPr>
              <a:defRPr sz="360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3" hasCustomPrompt="1"/>
          </p:nvPr>
        </p:nvSpPr>
        <p:spPr>
          <a:xfrm>
            <a:off x="937404" y="2340328"/>
            <a:ext cx="702834" cy="520086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 dirty="0" smtClean="0"/>
              <a:t>01</a:t>
            </a:r>
            <a:endParaRPr lang="zh-CN" altLang="en-US" dirty="0"/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4" hasCustomPrompt="1"/>
          </p:nvPr>
        </p:nvSpPr>
        <p:spPr>
          <a:xfrm>
            <a:off x="943163" y="2815197"/>
            <a:ext cx="1821618" cy="328759"/>
          </a:xfrm>
        </p:spPr>
        <p:txBody>
          <a:bodyPr anchor="t">
            <a:no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zh-CN" altLang="en-US" dirty="0" smtClean="0"/>
              <a:t>关于极光</a:t>
            </a:r>
            <a:endParaRPr lang="zh-CN" altLang="en-US" dirty="0"/>
          </a:p>
        </p:txBody>
      </p:sp>
      <p:sp>
        <p:nvSpPr>
          <p:cNvPr id="21" name="文本占位符 45"/>
          <p:cNvSpPr>
            <a:spLocks noGrp="1"/>
          </p:cNvSpPr>
          <p:nvPr>
            <p:ph type="body" sz="quarter" idx="23" hasCustomPrompt="1"/>
          </p:nvPr>
        </p:nvSpPr>
        <p:spPr>
          <a:xfrm>
            <a:off x="952960" y="2166804"/>
            <a:ext cx="445715" cy="227314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altLang="zh-CN" dirty="0" smtClean="0"/>
              <a:t>Part</a:t>
            </a:r>
            <a:endParaRPr lang="zh-CN" altLang="en-US" dirty="0"/>
          </a:p>
        </p:txBody>
      </p:sp>
      <p:sp>
        <p:nvSpPr>
          <p:cNvPr id="31" name="文本占位符 45"/>
          <p:cNvSpPr>
            <a:spLocks noGrp="1"/>
          </p:cNvSpPr>
          <p:nvPr>
            <p:ph type="body" sz="quarter" idx="24" hasCustomPrompt="1"/>
          </p:nvPr>
        </p:nvSpPr>
        <p:spPr>
          <a:xfrm>
            <a:off x="3009189" y="2340328"/>
            <a:ext cx="702834" cy="520086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32" name="文本占位符 47"/>
          <p:cNvSpPr>
            <a:spLocks noGrp="1"/>
          </p:cNvSpPr>
          <p:nvPr>
            <p:ph type="body" sz="quarter" idx="25" hasCustomPrompt="1"/>
          </p:nvPr>
        </p:nvSpPr>
        <p:spPr>
          <a:xfrm>
            <a:off x="3014947" y="2815197"/>
            <a:ext cx="1827377" cy="328759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 smtClean="0"/>
              <a:t>极光开发者服务</a:t>
            </a:r>
            <a:endParaRPr lang="zh-CN" altLang="en-US" dirty="0"/>
          </a:p>
        </p:txBody>
      </p:sp>
      <p:sp>
        <p:nvSpPr>
          <p:cNvPr id="33" name="文本占位符 45"/>
          <p:cNvSpPr>
            <a:spLocks noGrp="1"/>
          </p:cNvSpPr>
          <p:nvPr>
            <p:ph type="body" sz="quarter" idx="26" hasCustomPrompt="1"/>
          </p:nvPr>
        </p:nvSpPr>
        <p:spPr>
          <a:xfrm>
            <a:off x="3024745" y="2166804"/>
            <a:ext cx="445715" cy="227314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altLang="zh-CN" dirty="0" smtClean="0"/>
              <a:t>Part</a:t>
            </a:r>
            <a:endParaRPr lang="zh-CN" altLang="en-US" dirty="0"/>
          </a:p>
        </p:txBody>
      </p:sp>
      <p:sp>
        <p:nvSpPr>
          <p:cNvPr id="37" name="文本占位符 47"/>
          <p:cNvSpPr>
            <a:spLocks noGrp="1"/>
          </p:cNvSpPr>
          <p:nvPr>
            <p:ph type="body" sz="quarter" idx="27" hasCustomPrompt="1"/>
          </p:nvPr>
        </p:nvSpPr>
        <p:spPr>
          <a:xfrm>
            <a:off x="3014946" y="3234973"/>
            <a:ext cx="1827377" cy="1815748"/>
          </a:xfrm>
        </p:spPr>
        <p:txBody>
          <a:bodyPr anchor="t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极光推送</a:t>
            </a:r>
            <a:endParaRPr lang="en-US" altLang="zh-CN" dirty="0" smtClean="0"/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极光</a:t>
            </a:r>
            <a:r>
              <a:rPr lang="en-US" altLang="zh-CN" dirty="0" smtClean="0"/>
              <a:t>IM</a:t>
            </a:r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极光私有云</a:t>
            </a:r>
            <a:endParaRPr lang="en-US" altLang="zh-CN" dirty="0" smtClean="0"/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极光统计</a:t>
            </a:r>
            <a:endParaRPr lang="en-US" altLang="zh-CN" dirty="0" smtClean="0"/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极光短信验证</a:t>
            </a:r>
            <a:endParaRPr lang="en-US" altLang="zh-CN" dirty="0" smtClean="0"/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endParaRPr lang="zh-CN" altLang="en-US" dirty="0"/>
          </a:p>
        </p:txBody>
      </p:sp>
      <p:sp>
        <p:nvSpPr>
          <p:cNvPr id="38" name="文本占位符 47"/>
          <p:cNvSpPr>
            <a:spLocks noGrp="1"/>
          </p:cNvSpPr>
          <p:nvPr>
            <p:ph type="body" sz="quarter" idx="28" hasCustomPrompt="1"/>
          </p:nvPr>
        </p:nvSpPr>
        <p:spPr>
          <a:xfrm>
            <a:off x="937404" y="3236197"/>
            <a:ext cx="1827377" cy="1815748"/>
          </a:xfrm>
        </p:spPr>
        <p:txBody>
          <a:bodyPr anchor="t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极光简介</a:t>
            </a:r>
            <a:endParaRPr lang="en-US" altLang="zh-CN" dirty="0" smtClean="0"/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发展历程</a:t>
            </a:r>
            <a:endParaRPr lang="en-US" altLang="zh-CN" dirty="0" smtClean="0"/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产品线</a:t>
            </a:r>
            <a:endParaRPr lang="en-US" altLang="zh-CN" dirty="0" smtClean="0"/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产品图谱</a:t>
            </a:r>
            <a:endParaRPr lang="zh-CN" altLang="en-US" dirty="0"/>
          </a:p>
        </p:txBody>
      </p:sp>
      <p:sp>
        <p:nvSpPr>
          <p:cNvPr id="39" name="文本占位符 45"/>
          <p:cNvSpPr>
            <a:spLocks noGrp="1"/>
          </p:cNvSpPr>
          <p:nvPr>
            <p:ph type="body" sz="quarter" idx="29" hasCustomPrompt="1"/>
          </p:nvPr>
        </p:nvSpPr>
        <p:spPr>
          <a:xfrm>
            <a:off x="5080962" y="2336882"/>
            <a:ext cx="702834" cy="520086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40" name="文本占位符 47"/>
          <p:cNvSpPr>
            <a:spLocks noGrp="1"/>
          </p:cNvSpPr>
          <p:nvPr>
            <p:ph type="body" sz="quarter" idx="30" hasCustomPrompt="1"/>
          </p:nvPr>
        </p:nvSpPr>
        <p:spPr>
          <a:xfrm>
            <a:off x="5086720" y="2811751"/>
            <a:ext cx="1827377" cy="328759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 smtClean="0"/>
              <a:t>极光广告服务</a:t>
            </a:r>
          </a:p>
        </p:txBody>
      </p:sp>
      <p:sp>
        <p:nvSpPr>
          <p:cNvPr id="41" name="文本占位符 45"/>
          <p:cNvSpPr>
            <a:spLocks noGrp="1"/>
          </p:cNvSpPr>
          <p:nvPr>
            <p:ph type="body" sz="quarter" idx="31" hasCustomPrompt="1"/>
          </p:nvPr>
        </p:nvSpPr>
        <p:spPr>
          <a:xfrm>
            <a:off x="5096518" y="2163358"/>
            <a:ext cx="445715" cy="227314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altLang="zh-CN" dirty="0" smtClean="0"/>
              <a:t>Part</a:t>
            </a:r>
            <a:endParaRPr lang="zh-CN" altLang="en-US" dirty="0"/>
          </a:p>
        </p:txBody>
      </p:sp>
      <p:sp>
        <p:nvSpPr>
          <p:cNvPr id="42" name="文本占位符 47"/>
          <p:cNvSpPr>
            <a:spLocks noGrp="1"/>
          </p:cNvSpPr>
          <p:nvPr>
            <p:ph type="body" sz="quarter" idx="32" hasCustomPrompt="1"/>
          </p:nvPr>
        </p:nvSpPr>
        <p:spPr>
          <a:xfrm>
            <a:off x="5086719" y="3231527"/>
            <a:ext cx="1827377" cy="1815748"/>
          </a:xfrm>
        </p:spPr>
        <p:txBody>
          <a:bodyPr anchor="t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多维定向投放</a:t>
            </a:r>
            <a:endParaRPr lang="en-US" altLang="zh-CN" dirty="0" smtClean="0"/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智能场景营销</a:t>
            </a:r>
            <a:endParaRPr lang="en-US" altLang="zh-CN" dirty="0" smtClean="0"/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展现形式</a:t>
            </a:r>
            <a:endParaRPr lang="zh-CN" altLang="en-US" dirty="0"/>
          </a:p>
        </p:txBody>
      </p:sp>
      <p:sp>
        <p:nvSpPr>
          <p:cNvPr id="43" name="文本占位符 45"/>
          <p:cNvSpPr>
            <a:spLocks noGrp="1"/>
          </p:cNvSpPr>
          <p:nvPr>
            <p:ph type="body" sz="quarter" idx="33" hasCustomPrompt="1"/>
          </p:nvPr>
        </p:nvSpPr>
        <p:spPr>
          <a:xfrm>
            <a:off x="7135484" y="2321705"/>
            <a:ext cx="702834" cy="520086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 dirty="0" smtClean="0"/>
              <a:t>04</a:t>
            </a:r>
            <a:endParaRPr lang="zh-CN" altLang="en-US" dirty="0"/>
          </a:p>
        </p:txBody>
      </p:sp>
      <p:sp>
        <p:nvSpPr>
          <p:cNvPr id="44" name="文本占位符 47"/>
          <p:cNvSpPr>
            <a:spLocks noGrp="1"/>
          </p:cNvSpPr>
          <p:nvPr>
            <p:ph type="body" sz="quarter" idx="34" hasCustomPrompt="1"/>
          </p:nvPr>
        </p:nvSpPr>
        <p:spPr>
          <a:xfrm>
            <a:off x="7141242" y="2796574"/>
            <a:ext cx="1827377" cy="328759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 smtClean="0"/>
              <a:t>极光数据服务</a:t>
            </a:r>
          </a:p>
        </p:txBody>
      </p:sp>
      <p:sp>
        <p:nvSpPr>
          <p:cNvPr id="45" name="文本占位符 45"/>
          <p:cNvSpPr>
            <a:spLocks noGrp="1"/>
          </p:cNvSpPr>
          <p:nvPr>
            <p:ph type="body" sz="quarter" idx="35" hasCustomPrompt="1"/>
          </p:nvPr>
        </p:nvSpPr>
        <p:spPr>
          <a:xfrm>
            <a:off x="7151040" y="2148181"/>
            <a:ext cx="445715" cy="227314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altLang="zh-CN" dirty="0" smtClean="0"/>
              <a:t>Part</a:t>
            </a:r>
            <a:endParaRPr lang="zh-CN" altLang="en-US" dirty="0"/>
          </a:p>
        </p:txBody>
      </p:sp>
      <p:sp>
        <p:nvSpPr>
          <p:cNvPr id="47" name="文本占位符 47"/>
          <p:cNvSpPr>
            <a:spLocks noGrp="1"/>
          </p:cNvSpPr>
          <p:nvPr>
            <p:ph type="body" sz="quarter" idx="36" hasCustomPrompt="1"/>
          </p:nvPr>
        </p:nvSpPr>
        <p:spPr>
          <a:xfrm>
            <a:off x="7141241" y="3216350"/>
            <a:ext cx="1827377" cy="1815748"/>
          </a:xfrm>
        </p:spPr>
        <p:txBody>
          <a:bodyPr anchor="t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多维定向投放</a:t>
            </a:r>
            <a:endParaRPr lang="en-US" altLang="zh-CN" dirty="0" smtClean="0"/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智能场景营销</a:t>
            </a:r>
            <a:endParaRPr lang="en-US" altLang="zh-CN" dirty="0" smtClean="0"/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展现形式</a:t>
            </a:r>
            <a:endParaRPr lang="zh-CN" altLang="en-US" dirty="0"/>
          </a:p>
        </p:txBody>
      </p:sp>
      <p:sp>
        <p:nvSpPr>
          <p:cNvPr id="49" name="文本占位符 45"/>
          <p:cNvSpPr>
            <a:spLocks noGrp="1"/>
          </p:cNvSpPr>
          <p:nvPr>
            <p:ph type="body" sz="quarter" idx="37" hasCustomPrompt="1"/>
          </p:nvPr>
        </p:nvSpPr>
        <p:spPr>
          <a:xfrm>
            <a:off x="9207256" y="2318666"/>
            <a:ext cx="702834" cy="520086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 dirty="0" smtClean="0"/>
              <a:t>05</a:t>
            </a:r>
            <a:endParaRPr lang="zh-CN" altLang="en-US" dirty="0"/>
          </a:p>
        </p:txBody>
      </p:sp>
      <p:sp>
        <p:nvSpPr>
          <p:cNvPr id="50" name="文本占位符 47"/>
          <p:cNvSpPr>
            <a:spLocks noGrp="1"/>
          </p:cNvSpPr>
          <p:nvPr>
            <p:ph type="body" sz="quarter" idx="38" hasCustomPrompt="1"/>
          </p:nvPr>
        </p:nvSpPr>
        <p:spPr>
          <a:xfrm>
            <a:off x="9213014" y="2793535"/>
            <a:ext cx="1827377" cy="328759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 smtClean="0"/>
              <a:t>我们服务过的客户</a:t>
            </a:r>
          </a:p>
        </p:txBody>
      </p:sp>
      <p:sp>
        <p:nvSpPr>
          <p:cNvPr id="51" name="文本占位符 45"/>
          <p:cNvSpPr>
            <a:spLocks noGrp="1"/>
          </p:cNvSpPr>
          <p:nvPr>
            <p:ph type="body" sz="quarter" idx="39" hasCustomPrompt="1"/>
          </p:nvPr>
        </p:nvSpPr>
        <p:spPr>
          <a:xfrm>
            <a:off x="9222812" y="2145142"/>
            <a:ext cx="445715" cy="227314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altLang="zh-CN" dirty="0" smtClean="0"/>
              <a:t>Part</a:t>
            </a:r>
            <a:endParaRPr lang="zh-CN" altLang="en-US" dirty="0"/>
          </a:p>
        </p:txBody>
      </p:sp>
      <p:sp>
        <p:nvSpPr>
          <p:cNvPr id="52" name="文本占位符 47"/>
          <p:cNvSpPr>
            <a:spLocks noGrp="1"/>
          </p:cNvSpPr>
          <p:nvPr>
            <p:ph type="body" sz="quarter" idx="40" hasCustomPrompt="1"/>
          </p:nvPr>
        </p:nvSpPr>
        <p:spPr>
          <a:xfrm>
            <a:off x="9213013" y="3213311"/>
            <a:ext cx="1827377" cy="1815748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 我们服务过的客户</a:t>
            </a:r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endParaRPr lang="zh-CN" altLang="en-US" dirty="0"/>
          </a:p>
        </p:txBody>
      </p:sp>
      <p:cxnSp>
        <p:nvCxnSpPr>
          <p:cNvPr id="53" name="直接连接符 52"/>
          <p:cNvCxnSpPr/>
          <p:nvPr userDrawn="1"/>
        </p:nvCxnSpPr>
        <p:spPr>
          <a:xfrm flipV="1">
            <a:off x="937404" y="966160"/>
            <a:ext cx="10317193" cy="1"/>
          </a:xfrm>
          <a:prstGeom prst="line">
            <a:avLst/>
          </a:prstGeom>
          <a:ln w="28575">
            <a:gradFill flip="none" rotWithShape="1">
              <a:gsLst>
                <a:gs pos="0">
                  <a:schemeClr val="bg2"/>
                </a:gs>
                <a:gs pos="100000">
                  <a:schemeClr val="accent4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开发者版块分隔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43605" y="1116369"/>
            <a:ext cx="7839973" cy="1251443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600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dirty="0" smtClean="0"/>
              <a:t>极光开发者服务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1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5219882" y="2380475"/>
            <a:ext cx="5993920" cy="1106492"/>
          </a:xfrm>
        </p:spPr>
        <p:txBody>
          <a:bodyPr anchor="t">
            <a:normAutofit/>
          </a:bodyPr>
          <a:lstStyle>
            <a:lvl1pPr marL="0" indent="0" algn="r">
              <a:lnSpc>
                <a:spcPct val="150000"/>
              </a:lnSpc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唤醒沉默用户，提升用户体验，提高留存率，极光开发者服务，为你提供精细化运营解决方案。</a:t>
            </a: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838200" y="1371231"/>
            <a:ext cx="1722438" cy="2159000"/>
            <a:chOff x="5790" y="1660"/>
            <a:chExt cx="1085" cy="1360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/>
          </p:nvSpPr>
          <p:spPr bwMode="auto">
            <a:xfrm>
              <a:off x="5790" y="1660"/>
              <a:ext cx="1085" cy="13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0" y="1662"/>
              <a:ext cx="1085" cy="10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5844" y="2769"/>
              <a:ext cx="977" cy="10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扫码关注极光开发者服务</a:t>
              </a:r>
              <a:endPara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6111" y="2879"/>
              <a:ext cx="444" cy="10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微信公众号</a:t>
              </a:r>
              <a:endPara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6218" y="2087"/>
              <a:ext cx="233" cy="233"/>
            </a:xfrm>
            <a:custGeom>
              <a:avLst/>
              <a:gdLst>
                <a:gd name="T0" fmla="*/ 93 w 98"/>
                <a:gd name="T1" fmla="*/ 98 h 98"/>
                <a:gd name="T2" fmla="*/ 5 w 98"/>
                <a:gd name="T3" fmla="*/ 98 h 98"/>
                <a:gd name="T4" fmla="*/ 0 w 98"/>
                <a:gd name="T5" fmla="*/ 93 h 98"/>
                <a:gd name="T6" fmla="*/ 0 w 98"/>
                <a:gd name="T7" fmla="*/ 5 h 98"/>
                <a:gd name="T8" fmla="*/ 5 w 98"/>
                <a:gd name="T9" fmla="*/ 0 h 98"/>
                <a:gd name="T10" fmla="*/ 93 w 98"/>
                <a:gd name="T11" fmla="*/ 0 h 98"/>
                <a:gd name="T12" fmla="*/ 98 w 98"/>
                <a:gd name="T13" fmla="*/ 5 h 98"/>
                <a:gd name="T14" fmla="*/ 98 w 98"/>
                <a:gd name="T15" fmla="*/ 93 h 98"/>
                <a:gd name="T16" fmla="*/ 93 w 98"/>
                <a:gd name="T1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98">
                  <a:moveTo>
                    <a:pt x="93" y="98"/>
                  </a:moveTo>
                  <a:cubicBezTo>
                    <a:pt x="5" y="98"/>
                    <a:pt x="5" y="98"/>
                    <a:pt x="5" y="98"/>
                  </a:cubicBezTo>
                  <a:cubicBezTo>
                    <a:pt x="2" y="98"/>
                    <a:pt x="0" y="96"/>
                    <a:pt x="0" y="9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6" y="0"/>
                    <a:pt x="98" y="2"/>
                    <a:pt x="98" y="5"/>
                  </a:cubicBezTo>
                  <a:cubicBezTo>
                    <a:pt x="98" y="93"/>
                    <a:pt x="98" y="93"/>
                    <a:pt x="98" y="93"/>
                  </a:cubicBezTo>
                  <a:cubicBezTo>
                    <a:pt x="98" y="96"/>
                    <a:pt x="96" y="98"/>
                    <a:pt x="93" y="98"/>
                  </a:cubicBezTo>
                  <a:close/>
                </a:path>
              </a:pathLst>
            </a:custGeom>
            <a:solidFill>
              <a:srgbClr val="0075BE"/>
            </a:solidFill>
            <a:ln w="15875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9"/>
            <p:cNvSpPr/>
            <p:nvPr/>
          </p:nvSpPr>
          <p:spPr bwMode="auto">
            <a:xfrm>
              <a:off x="6285" y="2194"/>
              <a:ext cx="128" cy="85"/>
            </a:xfrm>
            <a:custGeom>
              <a:avLst/>
              <a:gdLst>
                <a:gd name="T0" fmla="*/ 43 w 54"/>
                <a:gd name="T1" fmla="*/ 10 h 36"/>
                <a:gd name="T2" fmla="*/ 43 w 54"/>
                <a:gd name="T3" fmla="*/ 10 h 36"/>
                <a:gd name="T4" fmla="*/ 21 w 54"/>
                <a:gd name="T5" fmla="*/ 26 h 36"/>
                <a:gd name="T6" fmla="*/ 7 w 54"/>
                <a:gd name="T7" fmla="*/ 21 h 36"/>
                <a:gd name="T8" fmla="*/ 7 w 54"/>
                <a:gd name="T9" fmla="*/ 22 h 36"/>
                <a:gd name="T10" fmla="*/ 0 w 54"/>
                <a:gd name="T11" fmla="*/ 28 h 36"/>
                <a:gd name="T12" fmla="*/ 0 w 54"/>
                <a:gd name="T13" fmla="*/ 29 h 36"/>
                <a:gd name="T14" fmla="*/ 21 w 54"/>
                <a:gd name="T15" fmla="*/ 36 h 36"/>
                <a:gd name="T16" fmla="*/ 54 w 54"/>
                <a:gd name="T17" fmla="*/ 4 h 36"/>
                <a:gd name="T18" fmla="*/ 53 w 54"/>
                <a:gd name="T19" fmla="*/ 0 h 36"/>
                <a:gd name="T20" fmla="*/ 52 w 54"/>
                <a:gd name="T21" fmla="*/ 0 h 36"/>
                <a:gd name="T22" fmla="*/ 43 w 54"/>
                <a:gd name="T23" fmla="*/ 1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36">
                  <a:moveTo>
                    <a:pt x="43" y="10"/>
                  </a:moveTo>
                  <a:cubicBezTo>
                    <a:pt x="43" y="10"/>
                    <a:pt x="43" y="10"/>
                    <a:pt x="43" y="10"/>
                  </a:cubicBezTo>
                  <a:cubicBezTo>
                    <a:pt x="40" y="19"/>
                    <a:pt x="31" y="26"/>
                    <a:pt x="21" y="26"/>
                  </a:cubicBezTo>
                  <a:cubicBezTo>
                    <a:pt x="16" y="26"/>
                    <a:pt x="11" y="24"/>
                    <a:pt x="7" y="21"/>
                  </a:cubicBezTo>
                  <a:cubicBezTo>
                    <a:pt x="7" y="21"/>
                    <a:pt x="7" y="21"/>
                    <a:pt x="7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6" y="34"/>
                    <a:pt x="13" y="36"/>
                    <a:pt x="21" y="36"/>
                  </a:cubicBezTo>
                  <a:cubicBezTo>
                    <a:pt x="39" y="36"/>
                    <a:pt x="54" y="22"/>
                    <a:pt x="54" y="4"/>
                  </a:cubicBezTo>
                  <a:cubicBezTo>
                    <a:pt x="54" y="3"/>
                    <a:pt x="54" y="2"/>
                    <a:pt x="53" y="0"/>
                  </a:cubicBezTo>
                  <a:cubicBezTo>
                    <a:pt x="53" y="0"/>
                    <a:pt x="53" y="0"/>
                    <a:pt x="52" y="0"/>
                  </a:cubicBezTo>
                  <a:lnTo>
                    <a:pt x="43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6259" y="2128"/>
              <a:ext cx="126" cy="85"/>
            </a:xfrm>
            <a:custGeom>
              <a:avLst/>
              <a:gdLst>
                <a:gd name="T0" fmla="*/ 11 w 53"/>
                <a:gd name="T1" fmla="*/ 26 h 36"/>
                <a:gd name="T2" fmla="*/ 11 w 53"/>
                <a:gd name="T3" fmla="*/ 26 h 36"/>
                <a:gd name="T4" fmla="*/ 32 w 53"/>
                <a:gd name="T5" fmla="*/ 10 h 36"/>
                <a:gd name="T6" fmla="*/ 46 w 53"/>
                <a:gd name="T7" fmla="*/ 15 h 36"/>
                <a:gd name="T8" fmla="*/ 47 w 53"/>
                <a:gd name="T9" fmla="*/ 15 h 36"/>
                <a:gd name="T10" fmla="*/ 53 w 53"/>
                <a:gd name="T11" fmla="*/ 8 h 36"/>
                <a:gd name="T12" fmla="*/ 53 w 53"/>
                <a:gd name="T13" fmla="*/ 7 h 36"/>
                <a:gd name="T14" fmla="*/ 32 w 53"/>
                <a:gd name="T15" fmla="*/ 0 h 36"/>
                <a:gd name="T16" fmla="*/ 0 w 53"/>
                <a:gd name="T17" fmla="*/ 32 h 36"/>
                <a:gd name="T18" fmla="*/ 0 w 53"/>
                <a:gd name="T19" fmla="*/ 36 h 36"/>
                <a:gd name="T20" fmla="*/ 1 w 53"/>
                <a:gd name="T21" fmla="*/ 36 h 36"/>
                <a:gd name="T22" fmla="*/ 11 w 53"/>
                <a:gd name="T23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36">
                  <a:moveTo>
                    <a:pt x="11" y="26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3" y="17"/>
                    <a:pt x="22" y="10"/>
                    <a:pt x="32" y="10"/>
                  </a:cubicBezTo>
                  <a:cubicBezTo>
                    <a:pt x="37" y="10"/>
                    <a:pt x="42" y="12"/>
                    <a:pt x="46" y="15"/>
                  </a:cubicBezTo>
                  <a:cubicBezTo>
                    <a:pt x="46" y="15"/>
                    <a:pt x="46" y="15"/>
                    <a:pt x="47" y="15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8"/>
                    <a:pt x="53" y="7"/>
                    <a:pt x="53" y="7"/>
                  </a:cubicBezTo>
                  <a:cubicBezTo>
                    <a:pt x="47" y="2"/>
                    <a:pt x="40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33"/>
                    <a:pt x="0" y="34"/>
                    <a:pt x="0" y="36"/>
                  </a:cubicBezTo>
                  <a:cubicBezTo>
                    <a:pt x="0" y="36"/>
                    <a:pt x="1" y="36"/>
                    <a:pt x="1" y="36"/>
                  </a:cubicBezTo>
                  <a:lnTo>
                    <a:pt x="1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1"/>
            <p:cNvSpPr/>
            <p:nvPr/>
          </p:nvSpPr>
          <p:spPr bwMode="auto">
            <a:xfrm>
              <a:off x="6321" y="2125"/>
              <a:ext cx="102" cy="109"/>
            </a:xfrm>
            <a:custGeom>
              <a:avLst/>
              <a:gdLst>
                <a:gd name="T0" fmla="*/ 1 w 43"/>
                <a:gd name="T1" fmla="*/ 43 h 46"/>
                <a:gd name="T2" fmla="*/ 14 w 43"/>
                <a:gd name="T3" fmla="*/ 46 h 46"/>
                <a:gd name="T4" fmla="*/ 14 w 43"/>
                <a:gd name="T5" fmla="*/ 45 h 46"/>
                <a:gd name="T6" fmla="*/ 43 w 43"/>
                <a:gd name="T7" fmla="*/ 16 h 46"/>
                <a:gd name="T8" fmla="*/ 43 w 43"/>
                <a:gd name="T9" fmla="*/ 16 h 46"/>
                <a:gd name="T10" fmla="*/ 43 w 43"/>
                <a:gd name="T11" fmla="*/ 1 h 46"/>
                <a:gd name="T12" fmla="*/ 42 w 43"/>
                <a:gd name="T13" fmla="*/ 1 h 46"/>
                <a:gd name="T14" fmla="*/ 1 w 43"/>
                <a:gd name="T15" fmla="*/ 42 h 46"/>
                <a:gd name="T16" fmla="*/ 1 w 43"/>
                <a:gd name="T17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6">
                  <a:moveTo>
                    <a:pt x="1" y="43"/>
                  </a:move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5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0"/>
                    <a:pt x="42" y="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1" y="43"/>
                    <a:pt x="1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2"/>
            <p:cNvSpPr/>
            <p:nvPr/>
          </p:nvSpPr>
          <p:spPr bwMode="auto">
            <a:xfrm>
              <a:off x="6247" y="2173"/>
              <a:ext cx="102" cy="109"/>
            </a:xfrm>
            <a:custGeom>
              <a:avLst/>
              <a:gdLst>
                <a:gd name="T0" fmla="*/ 42 w 43"/>
                <a:gd name="T1" fmla="*/ 3 h 46"/>
                <a:gd name="T2" fmla="*/ 30 w 43"/>
                <a:gd name="T3" fmla="*/ 0 h 46"/>
                <a:gd name="T4" fmla="*/ 29 w 43"/>
                <a:gd name="T5" fmla="*/ 1 h 46"/>
                <a:gd name="T6" fmla="*/ 0 w 43"/>
                <a:gd name="T7" fmla="*/ 30 h 46"/>
                <a:gd name="T8" fmla="*/ 0 w 43"/>
                <a:gd name="T9" fmla="*/ 30 h 46"/>
                <a:gd name="T10" fmla="*/ 0 w 43"/>
                <a:gd name="T11" fmla="*/ 45 h 46"/>
                <a:gd name="T12" fmla="*/ 1 w 43"/>
                <a:gd name="T13" fmla="*/ 45 h 46"/>
                <a:gd name="T14" fmla="*/ 42 w 43"/>
                <a:gd name="T15" fmla="*/ 4 h 46"/>
                <a:gd name="T16" fmla="*/ 42 w 43"/>
                <a:gd name="T17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6">
                  <a:moveTo>
                    <a:pt x="4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9" y="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" y="46"/>
                    <a:pt x="1" y="4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3"/>
                    <a:pt x="43" y="3"/>
                    <a:pt x="4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开发者版块分隔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43605" y="1116369"/>
            <a:ext cx="7839973" cy="1251443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600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dirty="0" smtClean="0"/>
              <a:t>极光广告服务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5257800" y="2380475"/>
            <a:ext cx="5956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16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极光大数据团队</a:t>
            </a:r>
            <a:r>
              <a:rPr lang="en-US" altLang="zh-CN" sz="16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24h</a:t>
            </a:r>
            <a:r>
              <a:rPr lang="zh-CN" altLang="en-US" sz="16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极致服务，为客户量身定制广告投放策略，精准触达目标用户，同样的广告预算，获得更好的广告效果。</a:t>
            </a:r>
            <a:endParaRPr lang="zh-CN" altLang="en-US" sz="1600" b="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838200" y="1371231"/>
            <a:ext cx="1722438" cy="2159000"/>
            <a:chOff x="941717" y="3572161"/>
            <a:chExt cx="1722438" cy="2159000"/>
          </a:xfrm>
        </p:grpSpPr>
        <p:sp>
          <p:nvSpPr>
            <p:cNvPr id="19" name="AutoShape 3"/>
            <p:cNvSpPr>
              <a:spLocks noChangeAspect="1" noChangeArrowheads="1" noTextEdit="1"/>
            </p:cNvSpPr>
            <p:nvPr/>
          </p:nvSpPr>
          <p:spPr bwMode="auto">
            <a:xfrm>
              <a:off x="941717" y="3572161"/>
              <a:ext cx="1722438" cy="2159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1097614" y="5332699"/>
              <a:ext cx="1410643" cy="1692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扫码关注极光</a:t>
              </a:r>
              <a:r>
                <a:rPr kumimoji="0" lang="zh-CN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广告</a:t>
              </a:r>
              <a:r>
                <a:rPr kumimoji="0" lang="zh-CN" alt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服务</a:t>
              </a:r>
              <a:endPara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auto">
            <a:xfrm>
              <a:off x="1451305" y="5507324"/>
              <a:ext cx="704850" cy="16986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微信公众号</a:t>
              </a:r>
              <a:endPara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grpSp>
          <p:nvGrpSpPr>
            <p:cNvPr id="23" name="组合 22"/>
            <p:cNvGrpSpPr/>
            <p:nvPr userDrawn="1"/>
          </p:nvGrpSpPr>
          <p:grpSpPr>
            <a:xfrm>
              <a:off x="941717" y="3572161"/>
              <a:ext cx="1722438" cy="1717675"/>
              <a:chOff x="3173743" y="3572161"/>
              <a:chExt cx="1722438" cy="1717675"/>
            </a:xfrm>
          </p:grpSpPr>
          <p:pic>
            <p:nvPicPr>
              <p:cNvPr id="24" name="Picture 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3743" y="3572161"/>
                <a:ext cx="1722438" cy="17176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" name="Freeform 8"/>
              <p:cNvSpPr/>
              <p:nvPr/>
            </p:nvSpPr>
            <p:spPr bwMode="auto">
              <a:xfrm>
                <a:off x="3854781" y="4246849"/>
                <a:ext cx="369888" cy="373063"/>
              </a:xfrm>
              <a:custGeom>
                <a:avLst/>
                <a:gdLst>
                  <a:gd name="T0" fmla="*/ 93 w 98"/>
                  <a:gd name="T1" fmla="*/ 99 h 99"/>
                  <a:gd name="T2" fmla="*/ 5 w 98"/>
                  <a:gd name="T3" fmla="*/ 99 h 99"/>
                  <a:gd name="T4" fmla="*/ 0 w 98"/>
                  <a:gd name="T5" fmla="*/ 94 h 99"/>
                  <a:gd name="T6" fmla="*/ 0 w 98"/>
                  <a:gd name="T7" fmla="*/ 5 h 99"/>
                  <a:gd name="T8" fmla="*/ 5 w 98"/>
                  <a:gd name="T9" fmla="*/ 0 h 99"/>
                  <a:gd name="T10" fmla="*/ 93 w 98"/>
                  <a:gd name="T11" fmla="*/ 0 h 99"/>
                  <a:gd name="T12" fmla="*/ 98 w 98"/>
                  <a:gd name="T13" fmla="*/ 5 h 99"/>
                  <a:gd name="T14" fmla="*/ 98 w 98"/>
                  <a:gd name="T15" fmla="*/ 94 h 99"/>
                  <a:gd name="T16" fmla="*/ 93 w 98"/>
                  <a:gd name="T17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99">
                    <a:moveTo>
                      <a:pt x="93" y="99"/>
                    </a:moveTo>
                    <a:cubicBezTo>
                      <a:pt x="5" y="99"/>
                      <a:pt x="5" y="99"/>
                      <a:pt x="5" y="99"/>
                    </a:cubicBezTo>
                    <a:cubicBezTo>
                      <a:pt x="2" y="99"/>
                      <a:pt x="0" y="97"/>
                      <a:pt x="0" y="9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6" y="0"/>
                      <a:pt x="98" y="3"/>
                      <a:pt x="98" y="5"/>
                    </a:cubicBezTo>
                    <a:cubicBezTo>
                      <a:pt x="98" y="94"/>
                      <a:pt x="98" y="94"/>
                      <a:pt x="98" y="94"/>
                    </a:cubicBezTo>
                    <a:cubicBezTo>
                      <a:pt x="98" y="97"/>
                      <a:pt x="96" y="99"/>
                      <a:pt x="93" y="99"/>
                    </a:cubicBezTo>
                    <a:close/>
                  </a:path>
                </a:pathLst>
              </a:custGeom>
              <a:solidFill>
                <a:srgbClr val="F8B62D"/>
              </a:solidFill>
              <a:ln w="14288" cap="flat">
                <a:solidFill>
                  <a:srgbClr val="FFFFFF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"/>
              <p:cNvSpPr/>
              <p:nvPr/>
            </p:nvSpPr>
            <p:spPr bwMode="auto">
              <a:xfrm>
                <a:off x="3959556" y="4416711"/>
                <a:ext cx="200025" cy="139700"/>
              </a:xfrm>
              <a:custGeom>
                <a:avLst/>
                <a:gdLst>
                  <a:gd name="T0" fmla="*/ 43 w 53"/>
                  <a:gd name="T1" fmla="*/ 10 h 37"/>
                  <a:gd name="T2" fmla="*/ 42 w 53"/>
                  <a:gd name="T3" fmla="*/ 11 h 37"/>
                  <a:gd name="T4" fmla="*/ 21 w 53"/>
                  <a:gd name="T5" fmla="*/ 27 h 37"/>
                  <a:gd name="T6" fmla="*/ 7 w 53"/>
                  <a:gd name="T7" fmla="*/ 22 h 37"/>
                  <a:gd name="T8" fmla="*/ 6 w 53"/>
                  <a:gd name="T9" fmla="*/ 22 h 37"/>
                  <a:gd name="T10" fmla="*/ 0 w 53"/>
                  <a:gd name="T11" fmla="*/ 28 h 37"/>
                  <a:gd name="T12" fmla="*/ 0 w 53"/>
                  <a:gd name="T13" fmla="*/ 29 h 37"/>
                  <a:gd name="T14" fmla="*/ 21 w 53"/>
                  <a:gd name="T15" fmla="*/ 37 h 37"/>
                  <a:gd name="T16" fmla="*/ 53 w 53"/>
                  <a:gd name="T17" fmla="*/ 5 h 37"/>
                  <a:gd name="T18" fmla="*/ 53 w 53"/>
                  <a:gd name="T19" fmla="*/ 1 h 37"/>
                  <a:gd name="T20" fmla="*/ 52 w 53"/>
                  <a:gd name="T21" fmla="*/ 1 h 37"/>
                  <a:gd name="T22" fmla="*/ 43 w 53"/>
                  <a:gd name="T23" fmla="*/ 1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37">
                    <a:moveTo>
                      <a:pt x="43" y="10"/>
                    </a:moveTo>
                    <a:cubicBezTo>
                      <a:pt x="42" y="10"/>
                      <a:pt x="42" y="11"/>
                      <a:pt x="42" y="11"/>
                    </a:cubicBezTo>
                    <a:cubicBezTo>
                      <a:pt x="40" y="20"/>
                      <a:pt x="31" y="27"/>
                      <a:pt x="21" y="27"/>
                    </a:cubicBezTo>
                    <a:cubicBezTo>
                      <a:pt x="16" y="27"/>
                      <a:pt x="11" y="25"/>
                      <a:pt x="7" y="22"/>
                    </a:cubicBezTo>
                    <a:cubicBezTo>
                      <a:pt x="7" y="22"/>
                      <a:pt x="7" y="22"/>
                      <a:pt x="6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6" y="34"/>
                      <a:pt x="13" y="37"/>
                      <a:pt x="21" y="37"/>
                    </a:cubicBezTo>
                    <a:cubicBezTo>
                      <a:pt x="39" y="37"/>
                      <a:pt x="53" y="23"/>
                      <a:pt x="53" y="5"/>
                    </a:cubicBezTo>
                    <a:cubicBezTo>
                      <a:pt x="53" y="3"/>
                      <a:pt x="53" y="2"/>
                      <a:pt x="53" y="1"/>
                    </a:cubicBezTo>
                    <a:cubicBezTo>
                      <a:pt x="53" y="1"/>
                      <a:pt x="53" y="0"/>
                      <a:pt x="52" y="1"/>
                    </a:cubicBezTo>
                    <a:lnTo>
                      <a:pt x="43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10"/>
              <p:cNvSpPr/>
              <p:nvPr/>
            </p:nvSpPr>
            <p:spPr bwMode="auto">
              <a:xfrm>
                <a:off x="3918281" y="4310349"/>
                <a:ext cx="200025" cy="139700"/>
              </a:xfrm>
              <a:custGeom>
                <a:avLst/>
                <a:gdLst>
                  <a:gd name="T0" fmla="*/ 10 w 53"/>
                  <a:gd name="T1" fmla="*/ 27 h 37"/>
                  <a:gd name="T2" fmla="*/ 11 w 53"/>
                  <a:gd name="T3" fmla="*/ 27 h 37"/>
                  <a:gd name="T4" fmla="*/ 32 w 53"/>
                  <a:gd name="T5" fmla="*/ 10 h 37"/>
                  <a:gd name="T6" fmla="*/ 46 w 53"/>
                  <a:gd name="T7" fmla="*/ 15 h 37"/>
                  <a:gd name="T8" fmla="*/ 47 w 53"/>
                  <a:gd name="T9" fmla="*/ 15 h 37"/>
                  <a:gd name="T10" fmla="*/ 53 w 53"/>
                  <a:gd name="T11" fmla="*/ 9 h 37"/>
                  <a:gd name="T12" fmla="*/ 53 w 53"/>
                  <a:gd name="T13" fmla="*/ 8 h 37"/>
                  <a:gd name="T14" fmla="*/ 32 w 53"/>
                  <a:gd name="T15" fmla="*/ 0 h 37"/>
                  <a:gd name="T16" fmla="*/ 0 w 53"/>
                  <a:gd name="T17" fmla="*/ 33 h 37"/>
                  <a:gd name="T18" fmla="*/ 0 w 53"/>
                  <a:gd name="T19" fmla="*/ 36 h 37"/>
                  <a:gd name="T20" fmla="*/ 1 w 53"/>
                  <a:gd name="T21" fmla="*/ 37 h 37"/>
                  <a:gd name="T22" fmla="*/ 10 w 53"/>
                  <a:gd name="T23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37">
                    <a:moveTo>
                      <a:pt x="10" y="27"/>
                    </a:moveTo>
                    <a:cubicBezTo>
                      <a:pt x="11" y="27"/>
                      <a:pt x="11" y="27"/>
                      <a:pt x="11" y="27"/>
                    </a:cubicBezTo>
                    <a:cubicBezTo>
                      <a:pt x="13" y="17"/>
                      <a:pt x="22" y="10"/>
                      <a:pt x="32" y="10"/>
                    </a:cubicBezTo>
                    <a:cubicBezTo>
                      <a:pt x="37" y="10"/>
                      <a:pt x="42" y="12"/>
                      <a:pt x="46" y="15"/>
                    </a:cubicBezTo>
                    <a:cubicBezTo>
                      <a:pt x="46" y="15"/>
                      <a:pt x="46" y="15"/>
                      <a:pt x="47" y="15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47" y="3"/>
                      <a:pt x="40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0" y="37"/>
                      <a:pt x="0" y="37"/>
                      <a:pt x="1" y="37"/>
                    </a:cubicBezTo>
                    <a:lnTo>
                      <a:pt x="10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11"/>
              <p:cNvSpPr/>
              <p:nvPr/>
            </p:nvSpPr>
            <p:spPr bwMode="auto">
              <a:xfrm>
                <a:off x="4016706" y="4310349"/>
                <a:ext cx="161925" cy="169863"/>
              </a:xfrm>
              <a:custGeom>
                <a:avLst/>
                <a:gdLst>
                  <a:gd name="T0" fmla="*/ 1 w 43"/>
                  <a:gd name="T1" fmla="*/ 43 h 45"/>
                  <a:gd name="T2" fmla="*/ 14 w 43"/>
                  <a:gd name="T3" fmla="*/ 45 h 45"/>
                  <a:gd name="T4" fmla="*/ 14 w 43"/>
                  <a:gd name="T5" fmla="*/ 45 h 45"/>
                  <a:gd name="T6" fmla="*/ 43 w 43"/>
                  <a:gd name="T7" fmla="*/ 16 h 45"/>
                  <a:gd name="T8" fmla="*/ 43 w 43"/>
                  <a:gd name="T9" fmla="*/ 16 h 45"/>
                  <a:gd name="T10" fmla="*/ 43 w 43"/>
                  <a:gd name="T11" fmla="*/ 1 h 45"/>
                  <a:gd name="T12" fmla="*/ 42 w 43"/>
                  <a:gd name="T13" fmla="*/ 0 h 45"/>
                  <a:gd name="T14" fmla="*/ 1 w 43"/>
                  <a:gd name="T15" fmla="*/ 42 h 45"/>
                  <a:gd name="T16" fmla="*/ 1 w 43"/>
                  <a:gd name="T17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45">
                    <a:moveTo>
                      <a:pt x="1" y="43"/>
                    </a:move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0"/>
                      <a:pt x="43" y="0"/>
                      <a:pt x="42" y="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0" y="42"/>
                      <a:pt x="1" y="43"/>
                      <a:pt x="1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2"/>
              <p:cNvSpPr/>
              <p:nvPr/>
            </p:nvSpPr>
            <p:spPr bwMode="auto">
              <a:xfrm>
                <a:off x="3899231" y="4386549"/>
                <a:ext cx="163513" cy="169863"/>
              </a:xfrm>
              <a:custGeom>
                <a:avLst/>
                <a:gdLst>
                  <a:gd name="T0" fmla="*/ 42 w 43"/>
                  <a:gd name="T1" fmla="*/ 2 h 45"/>
                  <a:gd name="T2" fmla="*/ 30 w 43"/>
                  <a:gd name="T3" fmla="*/ 0 h 45"/>
                  <a:gd name="T4" fmla="*/ 29 w 43"/>
                  <a:gd name="T5" fmla="*/ 0 h 45"/>
                  <a:gd name="T6" fmla="*/ 0 w 43"/>
                  <a:gd name="T7" fmla="*/ 29 h 45"/>
                  <a:gd name="T8" fmla="*/ 0 w 43"/>
                  <a:gd name="T9" fmla="*/ 30 h 45"/>
                  <a:gd name="T10" fmla="*/ 0 w 43"/>
                  <a:gd name="T11" fmla="*/ 44 h 45"/>
                  <a:gd name="T12" fmla="*/ 1 w 43"/>
                  <a:gd name="T13" fmla="*/ 45 h 45"/>
                  <a:gd name="T14" fmla="*/ 42 w 43"/>
                  <a:gd name="T15" fmla="*/ 3 h 45"/>
                  <a:gd name="T16" fmla="*/ 42 w 43"/>
                  <a:gd name="T17" fmla="*/ 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45">
                    <a:moveTo>
                      <a:pt x="42" y="2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1" y="45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3" y="3"/>
                      <a:pt x="43" y="2"/>
                      <a:pt x="4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开发者版块分隔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43605" y="1116369"/>
            <a:ext cx="7839973" cy="1251443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600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dirty="0" smtClean="0"/>
              <a:t>极光数据服务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838200" y="1371231"/>
            <a:ext cx="1722438" cy="2159000"/>
            <a:chOff x="941717" y="3572161"/>
            <a:chExt cx="1722438" cy="2159000"/>
          </a:xfrm>
        </p:grpSpPr>
        <p:sp>
          <p:nvSpPr>
            <p:cNvPr id="1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941717" y="3572161"/>
              <a:ext cx="1722438" cy="2159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6"/>
            <p:cNvSpPr>
              <a:spLocks noChangeArrowheads="1"/>
            </p:cNvSpPr>
            <p:nvPr userDrawn="1"/>
          </p:nvSpPr>
          <p:spPr bwMode="auto">
            <a:xfrm>
              <a:off x="1097614" y="5332699"/>
              <a:ext cx="1410643" cy="1692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扫码关注极光</a:t>
              </a:r>
              <a:r>
                <a:rPr kumimoji="0" lang="zh-CN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数据</a:t>
              </a:r>
              <a:r>
                <a:rPr kumimoji="0" lang="zh-CN" alt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服务</a:t>
              </a:r>
              <a:endPara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20" name="Rectangle 7"/>
            <p:cNvSpPr>
              <a:spLocks noChangeArrowheads="1"/>
            </p:cNvSpPr>
            <p:nvPr userDrawn="1"/>
          </p:nvSpPr>
          <p:spPr bwMode="auto">
            <a:xfrm>
              <a:off x="1451305" y="5507324"/>
              <a:ext cx="704850" cy="16986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微信公众号</a:t>
              </a:r>
              <a:endPara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grpSp>
          <p:nvGrpSpPr>
            <p:cNvPr id="22" name="组合 21"/>
            <p:cNvGrpSpPr/>
            <p:nvPr userDrawn="1"/>
          </p:nvGrpSpPr>
          <p:grpSpPr>
            <a:xfrm>
              <a:off x="941717" y="3575336"/>
              <a:ext cx="1722438" cy="1717675"/>
              <a:chOff x="3565617" y="3842158"/>
              <a:chExt cx="1722438" cy="1717675"/>
            </a:xfrm>
          </p:grpSpPr>
          <p:pic>
            <p:nvPicPr>
              <p:cNvPr id="23" name="Picture 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5617" y="3842158"/>
                <a:ext cx="1722438" cy="17176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Freeform 8"/>
              <p:cNvSpPr/>
              <p:nvPr/>
            </p:nvSpPr>
            <p:spPr bwMode="auto">
              <a:xfrm>
                <a:off x="4243480" y="4516846"/>
                <a:ext cx="373063" cy="373063"/>
              </a:xfrm>
              <a:custGeom>
                <a:avLst/>
                <a:gdLst>
                  <a:gd name="T0" fmla="*/ 94 w 99"/>
                  <a:gd name="T1" fmla="*/ 99 h 99"/>
                  <a:gd name="T2" fmla="*/ 6 w 99"/>
                  <a:gd name="T3" fmla="*/ 99 h 99"/>
                  <a:gd name="T4" fmla="*/ 0 w 99"/>
                  <a:gd name="T5" fmla="*/ 93 h 99"/>
                  <a:gd name="T6" fmla="*/ 0 w 99"/>
                  <a:gd name="T7" fmla="*/ 5 h 99"/>
                  <a:gd name="T8" fmla="*/ 6 w 99"/>
                  <a:gd name="T9" fmla="*/ 0 h 99"/>
                  <a:gd name="T10" fmla="*/ 94 w 99"/>
                  <a:gd name="T11" fmla="*/ 0 h 99"/>
                  <a:gd name="T12" fmla="*/ 99 w 99"/>
                  <a:gd name="T13" fmla="*/ 5 h 99"/>
                  <a:gd name="T14" fmla="*/ 99 w 99"/>
                  <a:gd name="T15" fmla="*/ 93 h 99"/>
                  <a:gd name="T16" fmla="*/ 94 w 99"/>
                  <a:gd name="T17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9">
                    <a:moveTo>
                      <a:pt x="94" y="99"/>
                    </a:moveTo>
                    <a:cubicBezTo>
                      <a:pt x="6" y="99"/>
                      <a:pt x="6" y="99"/>
                      <a:pt x="6" y="99"/>
                    </a:cubicBezTo>
                    <a:cubicBezTo>
                      <a:pt x="3" y="99"/>
                      <a:pt x="0" y="96"/>
                      <a:pt x="0" y="9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7" y="0"/>
                      <a:pt x="99" y="2"/>
                      <a:pt x="99" y="5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99" y="96"/>
                      <a:pt x="97" y="99"/>
                      <a:pt x="94" y="99"/>
                    </a:cubicBezTo>
                    <a:close/>
                  </a:path>
                </a:pathLst>
              </a:custGeom>
              <a:solidFill>
                <a:srgbClr val="56B879"/>
              </a:solidFill>
              <a:ln w="15875" cap="flat">
                <a:solidFill>
                  <a:srgbClr val="FFFFFF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"/>
              <p:cNvSpPr/>
              <p:nvPr/>
            </p:nvSpPr>
            <p:spPr bwMode="auto">
              <a:xfrm>
                <a:off x="4349842" y="4686708"/>
                <a:ext cx="203200" cy="139700"/>
              </a:xfrm>
              <a:custGeom>
                <a:avLst/>
                <a:gdLst>
                  <a:gd name="T0" fmla="*/ 43 w 54"/>
                  <a:gd name="T1" fmla="*/ 10 h 37"/>
                  <a:gd name="T2" fmla="*/ 43 w 54"/>
                  <a:gd name="T3" fmla="*/ 10 h 37"/>
                  <a:gd name="T4" fmla="*/ 22 w 54"/>
                  <a:gd name="T5" fmla="*/ 26 h 37"/>
                  <a:gd name="T6" fmla="*/ 8 w 54"/>
                  <a:gd name="T7" fmla="*/ 22 h 37"/>
                  <a:gd name="T8" fmla="*/ 7 w 54"/>
                  <a:gd name="T9" fmla="*/ 22 h 37"/>
                  <a:gd name="T10" fmla="*/ 1 w 54"/>
                  <a:gd name="T11" fmla="*/ 28 h 37"/>
                  <a:gd name="T12" fmla="*/ 1 w 54"/>
                  <a:gd name="T13" fmla="*/ 29 h 37"/>
                  <a:gd name="T14" fmla="*/ 22 w 54"/>
                  <a:gd name="T15" fmla="*/ 37 h 37"/>
                  <a:gd name="T16" fmla="*/ 54 w 54"/>
                  <a:gd name="T17" fmla="*/ 4 h 37"/>
                  <a:gd name="T18" fmla="*/ 54 w 54"/>
                  <a:gd name="T19" fmla="*/ 1 h 37"/>
                  <a:gd name="T20" fmla="*/ 53 w 54"/>
                  <a:gd name="T21" fmla="*/ 0 h 37"/>
                  <a:gd name="T22" fmla="*/ 43 w 54"/>
                  <a:gd name="T23" fmla="*/ 1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37">
                    <a:moveTo>
                      <a:pt x="43" y="10"/>
                    </a:moveTo>
                    <a:cubicBezTo>
                      <a:pt x="43" y="10"/>
                      <a:pt x="43" y="10"/>
                      <a:pt x="43" y="10"/>
                    </a:cubicBezTo>
                    <a:cubicBezTo>
                      <a:pt x="40" y="20"/>
                      <a:pt x="32" y="26"/>
                      <a:pt x="22" y="26"/>
                    </a:cubicBezTo>
                    <a:cubicBezTo>
                      <a:pt x="17" y="26"/>
                      <a:pt x="12" y="25"/>
                      <a:pt x="8" y="22"/>
                    </a:cubicBezTo>
                    <a:cubicBezTo>
                      <a:pt x="8" y="21"/>
                      <a:pt x="7" y="21"/>
                      <a:pt x="7" y="22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0" y="29"/>
                      <a:pt x="1" y="29"/>
                    </a:cubicBezTo>
                    <a:cubicBezTo>
                      <a:pt x="6" y="34"/>
                      <a:pt x="14" y="37"/>
                      <a:pt x="22" y="37"/>
                    </a:cubicBezTo>
                    <a:cubicBezTo>
                      <a:pt x="40" y="37"/>
                      <a:pt x="54" y="22"/>
                      <a:pt x="54" y="4"/>
                    </a:cubicBezTo>
                    <a:cubicBezTo>
                      <a:pt x="54" y="3"/>
                      <a:pt x="54" y="2"/>
                      <a:pt x="54" y="1"/>
                    </a:cubicBezTo>
                    <a:cubicBezTo>
                      <a:pt x="54" y="0"/>
                      <a:pt x="53" y="0"/>
                      <a:pt x="53" y="0"/>
                    </a:cubicBezTo>
                    <a:lnTo>
                      <a:pt x="43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4306980" y="4580346"/>
                <a:ext cx="204788" cy="136525"/>
              </a:xfrm>
              <a:custGeom>
                <a:avLst/>
                <a:gdLst>
                  <a:gd name="T0" fmla="*/ 11 w 54"/>
                  <a:gd name="T1" fmla="*/ 26 h 36"/>
                  <a:gd name="T2" fmla="*/ 11 w 54"/>
                  <a:gd name="T3" fmla="*/ 26 h 36"/>
                  <a:gd name="T4" fmla="*/ 33 w 54"/>
                  <a:gd name="T5" fmla="*/ 10 h 36"/>
                  <a:gd name="T6" fmla="*/ 46 w 54"/>
                  <a:gd name="T7" fmla="*/ 15 h 36"/>
                  <a:gd name="T8" fmla="*/ 47 w 54"/>
                  <a:gd name="T9" fmla="*/ 15 h 36"/>
                  <a:gd name="T10" fmla="*/ 54 w 54"/>
                  <a:gd name="T11" fmla="*/ 8 h 36"/>
                  <a:gd name="T12" fmla="*/ 54 w 54"/>
                  <a:gd name="T13" fmla="*/ 7 h 36"/>
                  <a:gd name="T14" fmla="*/ 33 w 54"/>
                  <a:gd name="T15" fmla="*/ 0 h 36"/>
                  <a:gd name="T16" fmla="*/ 0 w 54"/>
                  <a:gd name="T17" fmla="*/ 32 h 36"/>
                  <a:gd name="T18" fmla="*/ 0 w 54"/>
                  <a:gd name="T19" fmla="*/ 36 h 36"/>
                  <a:gd name="T20" fmla="*/ 2 w 54"/>
                  <a:gd name="T21" fmla="*/ 36 h 36"/>
                  <a:gd name="T22" fmla="*/ 11 w 54"/>
                  <a:gd name="T23" fmla="*/ 2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36">
                    <a:moveTo>
                      <a:pt x="11" y="26"/>
                    </a:moveTo>
                    <a:cubicBezTo>
                      <a:pt x="11" y="26"/>
                      <a:pt x="11" y="26"/>
                      <a:pt x="11" y="26"/>
                    </a:cubicBezTo>
                    <a:cubicBezTo>
                      <a:pt x="14" y="17"/>
                      <a:pt x="23" y="10"/>
                      <a:pt x="33" y="10"/>
                    </a:cubicBezTo>
                    <a:cubicBezTo>
                      <a:pt x="38" y="10"/>
                      <a:pt x="43" y="12"/>
                      <a:pt x="46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4" y="8"/>
                      <a:pt x="54" y="8"/>
                      <a:pt x="54" y="7"/>
                    </a:cubicBezTo>
                    <a:cubicBezTo>
                      <a:pt x="48" y="3"/>
                      <a:pt x="41" y="0"/>
                      <a:pt x="33" y="0"/>
                    </a:cubicBezTo>
                    <a:cubicBezTo>
                      <a:pt x="15" y="0"/>
                      <a:pt x="0" y="14"/>
                      <a:pt x="0" y="32"/>
                    </a:cubicBezTo>
                    <a:cubicBezTo>
                      <a:pt x="0" y="33"/>
                      <a:pt x="0" y="35"/>
                      <a:pt x="0" y="36"/>
                    </a:cubicBezTo>
                    <a:cubicBezTo>
                      <a:pt x="0" y="36"/>
                      <a:pt x="1" y="36"/>
                      <a:pt x="2" y="36"/>
                    </a:cubicBezTo>
                    <a:lnTo>
                      <a:pt x="11" y="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4410167" y="4580346"/>
                <a:ext cx="161925" cy="169863"/>
              </a:xfrm>
              <a:custGeom>
                <a:avLst/>
                <a:gdLst>
                  <a:gd name="T0" fmla="*/ 1 w 43"/>
                  <a:gd name="T1" fmla="*/ 43 h 45"/>
                  <a:gd name="T2" fmla="*/ 13 w 43"/>
                  <a:gd name="T3" fmla="*/ 45 h 45"/>
                  <a:gd name="T4" fmla="*/ 14 w 43"/>
                  <a:gd name="T5" fmla="*/ 45 h 45"/>
                  <a:gd name="T6" fmla="*/ 43 w 43"/>
                  <a:gd name="T7" fmla="*/ 16 h 45"/>
                  <a:gd name="T8" fmla="*/ 43 w 43"/>
                  <a:gd name="T9" fmla="*/ 15 h 45"/>
                  <a:gd name="T10" fmla="*/ 43 w 43"/>
                  <a:gd name="T11" fmla="*/ 0 h 45"/>
                  <a:gd name="T12" fmla="*/ 42 w 43"/>
                  <a:gd name="T13" fmla="*/ 0 h 45"/>
                  <a:gd name="T14" fmla="*/ 0 w 43"/>
                  <a:gd name="T15" fmla="*/ 42 h 45"/>
                  <a:gd name="T16" fmla="*/ 1 w 43"/>
                  <a:gd name="T17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45">
                    <a:moveTo>
                      <a:pt x="1" y="43"/>
                    </a:moveTo>
                    <a:cubicBezTo>
                      <a:pt x="13" y="45"/>
                      <a:pt x="13" y="45"/>
                      <a:pt x="13" y="45"/>
                    </a:cubicBezTo>
                    <a:cubicBezTo>
                      <a:pt x="13" y="45"/>
                      <a:pt x="14" y="45"/>
                      <a:pt x="14" y="45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2" y="0"/>
                      <a:pt x="42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3"/>
                      <a:pt x="1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12"/>
              <p:cNvSpPr/>
              <p:nvPr/>
            </p:nvSpPr>
            <p:spPr bwMode="auto">
              <a:xfrm>
                <a:off x="4287930" y="4656546"/>
                <a:ext cx="163513" cy="169863"/>
              </a:xfrm>
              <a:custGeom>
                <a:avLst/>
                <a:gdLst>
                  <a:gd name="T0" fmla="*/ 43 w 43"/>
                  <a:gd name="T1" fmla="*/ 2 h 45"/>
                  <a:gd name="T2" fmla="*/ 30 w 43"/>
                  <a:gd name="T3" fmla="*/ 0 h 45"/>
                  <a:gd name="T4" fmla="*/ 30 w 43"/>
                  <a:gd name="T5" fmla="*/ 0 h 45"/>
                  <a:gd name="T6" fmla="*/ 1 w 43"/>
                  <a:gd name="T7" fmla="*/ 29 h 45"/>
                  <a:gd name="T8" fmla="*/ 0 w 43"/>
                  <a:gd name="T9" fmla="*/ 29 h 45"/>
                  <a:gd name="T10" fmla="*/ 0 w 43"/>
                  <a:gd name="T11" fmla="*/ 44 h 45"/>
                  <a:gd name="T12" fmla="*/ 1 w 43"/>
                  <a:gd name="T13" fmla="*/ 44 h 45"/>
                  <a:gd name="T14" fmla="*/ 43 w 43"/>
                  <a:gd name="T15" fmla="*/ 3 h 45"/>
                  <a:gd name="T16" fmla="*/ 43 w 43"/>
                  <a:gd name="T17" fmla="*/ 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45">
                    <a:moveTo>
                      <a:pt x="43" y="2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1" y="45"/>
                      <a:pt x="1" y="44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2"/>
                      <a:pt x="43" y="2"/>
                      <a:pt x="4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4" name="矩形 3"/>
          <p:cNvSpPr/>
          <p:nvPr userDrawn="1"/>
        </p:nvSpPr>
        <p:spPr>
          <a:xfrm>
            <a:off x="6096000" y="2373824"/>
            <a:ext cx="51178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16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高质量数据沉淀，卓越大数据分析能力，智能识别匹配，海量用户标签，追踪市场趋势，精准营销预测，量身定制化服务，实现高效精细化运营</a:t>
            </a:r>
            <a:endParaRPr lang="zh-CN" altLang="en-US" sz="1600" b="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广告版块分隔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1116369"/>
            <a:ext cx="7839973" cy="12514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dirty="0" smtClean="0"/>
              <a:t>极光广告服务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1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838202" y="2380475"/>
            <a:ext cx="5993920" cy="1106492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16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极光大数据团队</a:t>
            </a:r>
            <a:r>
              <a:rPr lang="en-US" altLang="zh-CN" sz="16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24h</a:t>
            </a:r>
            <a:r>
              <a:rPr lang="zh-CN" altLang="en-US" sz="16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极致服务，为客户量身定制广告投放策略，精准触达目标用户，同样的广告预算，获得更好的广告效果。</a:t>
            </a:r>
            <a:endParaRPr lang="zh-CN" altLang="en-US" sz="1600" b="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941717" y="3572161"/>
            <a:ext cx="1722438" cy="2159000"/>
            <a:chOff x="941717" y="3572161"/>
            <a:chExt cx="1722438" cy="2159000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/>
          </p:nvSpPr>
          <p:spPr bwMode="auto">
            <a:xfrm>
              <a:off x="941717" y="3572161"/>
              <a:ext cx="1722438" cy="2159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1097614" y="5332699"/>
              <a:ext cx="1410643" cy="1692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扫码关注极光</a:t>
              </a:r>
              <a:r>
                <a:rPr kumimoji="0" lang="zh-CN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广告</a:t>
              </a:r>
              <a:r>
                <a:rPr kumimoji="0" lang="zh-CN" alt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服务</a:t>
              </a:r>
              <a:endPara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1451305" y="5507324"/>
              <a:ext cx="704850" cy="16986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微信公众号</a:t>
              </a:r>
              <a:endPara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grpSp>
          <p:nvGrpSpPr>
            <p:cNvPr id="4" name="组合 3"/>
            <p:cNvGrpSpPr/>
            <p:nvPr userDrawn="1"/>
          </p:nvGrpSpPr>
          <p:grpSpPr>
            <a:xfrm>
              <a:off x="941717" y="3572161"/>
              <a:ext cx="1722438" cy="1717675"/>
              <a:chOff x="3173743" y="3572161"/>
              <a:chExt cx="1722438" cy="1717675"/>
            </a:xfrm>
          </p:grpSpPr>
          <p:pic>
            <p:nvPicPr>
              <p:cNvPr id="20" name="Picture 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3743" y="3572161"/>
                <a:ext cx="1722438" cy="17176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Freeform 8"/>
              <p:cNvSpPr/>
              <p:nvPr/>
            </p:nvSpPr>
            <p:spPr bwMode="auto">
              <a:xfrm>
                <a:off x="3854781" y="4246849"/>
                <a:ext cx="369888" cy="373063"/>
              </a:xfrm>
              <a:custGeom>
                <a:avLst/>
                <a:gdLst>
                  <a:gd name="T0" fmla="*/ 93 w 98"/>
                  <a:gd name="T1" fmla="*/ 99 h 99"/>
                  <a:gd name="T2" fmla="*/ 5 w 98"/>
                  <a:gd name="T3" fmla="*/ 99 h 99"/>
                  <a:gd name="T4" fmla="*/ 0 w 98"/>
                  <a:gd name="T5" fmla="*/ 94 h 99"/>
                  <a:gd name="T6" fmla="*/ 0 w 98"/>
                  <a:gd name="T7" fmla="*/ 5 h 99"/>
                  <a:gd name="T8" fmla="*/ 5 w 98"/>
                  <a:gd name="T9" fmla="*/ 0 h 99"/>
                  <a:gd name="T10" fmla="*/ 93 w 98"/>
                  <a:gd name="T11" fmla="*/ 0 h 99"/>
                  <a:gd name="T12" fmla="*/ 98 w 98"/>
                  <a:gd name="T13" fmla="*/ 5 h 99"/>
                  <a:gd name="T14" fmla="*/ 98 w 98"/>
                  <a:gd name="T15" fmla="*/ 94 h 99"/>
                  <a:gd name="T16" fmla="*/ 93 w 98"/>
                  <a:gd name="T17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99">
                    <a:moveTo>
                      <a:pt x="93" y="99"/>
                    </a:moveTo>
                    <a:cubicBezTo>
                      <a:pt x="5" y="99"/>
                      <a:pt x="5" y="99"/>
                      <a:pt x="5" y="99"/>
                    </a:cubicBezTo>
                    <a:cubicBezTo>
                      <a:pt x="2" y="99"/>
                      <a:pt x="0" y="97"/>
                      <a:pt x="0" y="9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6" y="0"/>
                      <a:pt x="98" y="3"/>
                      <a:pt x="98" y="5"/>
                    </a:cubicBezTo>
                    <a:cubicBezTo>
                      <a:pt x="98" y="94"/>
                      <a:pt x="98" y="94"/>
                      <a:pt x="98" y="94"/>
                    </a:cubicBezTo>
                    <a:cubicBezTo>
                      <a:pt x="98" y="97"/>
                      <a:pt x="96" y="99"/>
                      <a:pt x="93" y="99"/>
                    </a:cubicBezTo>
                    <a:close/>
                  </a:path>
                </a:pathLst>
              </a:custGeom>
              <a:solidFill>
                <a:srgbClr val="F8B62D"/>
              </a:solidFill>
              <a:ln w="14288" cap="flat">
                <a:solidFill>
                  <a:srgbClr val="FFFFFF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"/>
              <p:cNvSpPr/>
              <p:nvPr/>
            </p:nvSpPr>
            <p:spPr bwMode="auto">
              <a:xfrm>
                <a:off x="3959556" y="4416711"/>
                <a:ext cx="200025" cy="139700"/>
              </a:xfrm>
              <a:custGeom>
                <a:avLst/>
                <a:gdLst>
                  <a:gd name="T0" fmla="*/ 43 w 53"/>
                  <a:gd name="T1" fmla="*/ 10 h 37"/>
                  <a:gd name="T2" fmla="*/ 42 w 53"/>
                  <a:gd name="T3" fmla="*/ 11 h 37"/>
                  <a:gd name="T4" fmla="*/ 21 w 53"/>
                  <a:gd name="T5" fmla="*/ 27 h 37"/>
                  <a:gd name="T6" fmla="*/ 7 w 53"/>
                  <a:gd name="T7" fmla="*/ 22 h 37"/>
                  <a:gd name="T8" fmla="*/ 6 w 53"/>
                  <a:gd name="T9" fmla="*/ 22 h 37"/>
                  <a:gd name="T10" fmla="*/ 0 w 53"/>
                  <a:gd name="T11" fmla="*/ 28 h 37"/>
                  <a:gd name="T12" fmla="*/ 0 w 53"/>
                  <a:gd name="T13" fmla="*/ 29 h 37"/>
                  <a:gd name="T14" fmla="*/ 21 w 53"/>
                  <a:gd name="T15" fmla="*/ 37 h 37"/>
                  <a:gd name="T16" fmla="*/ 53 w 53"/>
                  <a:gd name="T17" fmla="*/ 5 h 37"/>
                  <a:gd name="T18" fmla="*/ 53 w 53"/>
                  <a:gd name="T19" fmla="*/ 1 h 37"/>
                  <a:gd name="T20" fmla="*/ 52 w 53"/>
                  <a:gd name="T21" fmla="*/ 1 h 37"/>
                  <a:gd name="T22" fmla="*/ 43 w 53"/>
                  <a:gd name="T23" fmla="*/ 1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37">
                    <a:moveTo>
                      <a:pt x="43" y="10"/>
                    </a:moveTo>
                    <a:cubicBezTo>
                      <a:pt x="42" y="10"/>
                      <a:pt x="42" y="11"/>
                      <a:pt x="42" y="11"/>
                    </a:cubicBezTo>
                    <a:cubicBezTo>
                      <a:pt x="40" y="20"/>
                      <a:pt x="31" y="27"/>
                      <a:pt x="21" y="27"/>
                    </a:cubicBezTo>
                    <a:cubicBezTo>
                      <a:pt x="16" y="27"/>
                      <a:pt x="11" y="25"/>
                      <a:pt x="7" y="22"/>
                    </a:cubicBezTo>
                    <a:cubicBezTo>
                      <a:pt x="7" y="22"/>
                      <a:pt x="7" y="22"/>
                      <a:pt x="6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6" y="34"/>
                      <a:pt x="13" y="37"/>
                      <a:pt x="21" y="37"/>
                    </a:cubicBezTo>
                    <a:cubicBezTo>
                      <a:pt x="39" y="37"/>
                      <a:pt x="53" y="23"/>
                      <a:pt x="53" y="5"/>
                    </a:cubicBezTo>
                    <a:cubicBezTo>
                      <a:pt x="53" y="3"/>
                      <a:pt x="53" y="2"/>
                      <a:pt x="53" y="1"/>
                    </a:cubicBezTo>
                    <a:cubicBezTo>
                      <a:pt x="53" y="1"/>
                      <a:pt x="53" y="0"/>
                      <a:pt x="52" y="1"/>
                    </a:cubicBezTo>
                    <a:lnTo>
                      <a:pt x="43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3918281" y="4310349"/>
                <a:ext cx="200025" cy="139700"/>
              </a:xfrm>
              <a:custGeom>
                <a:avLst/>
                <a:gdLst>
                  <a:gd name="T0" fmla="*/ 10 w 53"/>
                  <a:gd name="T1" fmla="*/ 27 h 37"/>
                  <a:gd name="T2" fmla="*/ 11 w 53"/>
                  <a:gd name="T3" fmla="*/ 27 h 37"/>
                  <a:gd name="T4" fmla="*/ 32 w 53"/>
                  <a:gd name="T5" fmla="*/ 10 h 37"/>
                  <a:gd name="T6" fmla="*/ 46 w 53"/>
                  <a:gd name="T7" fmla="*/ 15 h 37"/>
                  <a:gd name="T8" fmla="*/ 47 w 53"/>
                  <a:gd name="T9" fmla="*/ 15 h 37"/>
                  <a:gd name="T10" fmla="*/ 53 w 53"/>
                  <a:gd name="T11" fmla="*/ 9 h 37"/>
                  <a:gd name="T12" fmla="*/ 53 w 53"/>
                  <a:gd name="T13" fmla="*/ 8 h 37"/>
                  <a:gd name="T14" fmla="*/ 32 w 53"/>
                  <a:gd name="T15" fmla="*/ 0 h 37"/>
                  <a:gd name="T16" fmla="*/ 0 w 53"/>
                  <a:gd name="T17" fmla="*/ 33 h 37"/>
                  <a:gd name="T18" fmla="*/ 0 w 53"/>
                  <a:gd name="T19" fmla="*/ 36 h 37"/>
                  <a:gd name="T20" fmla="*/ 1 w 53"/>
                  <a:gd name="T21" fmla="*/ 37 h 37"/>
                  <a:gd name="T22" fmla="*/ 10 w 53"/>
                  <a:gd name="T23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37">
                    <a:moveTo>
                      <a:pt x="10" y="27"/>
                    </a:moveTo>
                    <a:cubicBezTo>
                      <a:pt x="11" y="27"/>
                      <a:pt x="11" y="27"/>
                      <a:pt x="11" y="27"/>
                    </a:cubicBezTo>
                    <a:cubicBezTo>
                      <a:pt x="13" y="17"/>
                      <a:pt x="22" y="10"/>
                      <a:pt x="32" y="10"/>
                    </a:cubicBezTo>
                    <a:cubicBezTo>
                      <a:pt x="37" y="10"/>
                      <a:pt x="42" y="12"/>
                      <a:pt x="46" y="15"/>
                    </a:cubicBezTo>
                    <a:cubicBezTo>
                      <a:pt x="46" y="15"/>
                      <a:pt x="46" y="15"/>
                      <a:pt x="47" y="15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47" y="3"/>
                      <a:pt x="40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0" y="37"/>
                      <a:pt x="0" y="37"/>
                      <a:pt x="1" y="37"/>
                    </a:cubicBezTo>
                    <a:lnTo>
                      <a:pt x="10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4016706" y="4310349"/>
                <a:ext cx="161925" cy="169863"/>
              </a:xfrm>
              <a:custGeom>
                <a:avLst/>
                <a:gdLst>
                  <a:gd name="T0" fmla="*/ 1 w 43"/>
                  <a:gd name="T1" fmla="*/ 43 h 45"/>
                  <a:gd name="T2" fmla="*/ 14 w 43"/>
                  <a:gd name="T3" fmla="*/ 45 h 45"/>
                  <a:gd name="T4" fmla="*/ 14 w 43"/>
                  <a:gd name="T5" fmla="*/ 45 h 45"/>
                  <a:gd name="T6" fmla="*/ 43 w 43"/>
                  <a:gd name="T7" fmla="*/ 16 h 45"/>
                  <a:gd name="T8" fmla="*/ 43 w 43"/>
                  <a:gd name="T9" fmla="*/ 16 h 45"/>
                  <a:gd name="T10" fmla="*/ 43 w 43"/>
                  <a:gd name="T11" fmla="*/ 1 h 45"/>
                  <a:gd name="T12" fmla="*/ 42 w 43"/>
                  <a:gd name="T13" fmla="*/ 0 h 45"/>
                  <a:gd name="T14" fmla="*/ 1 w 43"/>
                  <a:gd name="T15" fmla="*/ 42 h 45"/>
                  <a:gd name="T16" fmla="*/ 1 w 43"/>
                  <a:gd name="T17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45">
                    <a:moveTo>
                      <a:pt x="1" y="43"/>
                    </a:move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0"/>
                      <a:pt x="43" y="0"/>
                      <a:pt x="42" y="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0" y="42"/>
                      <a:pt x="1" y="43"/>
                      <a:pt x="1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12"/>
              <p:cNvSpPr/>
              <p:nvPr/>
            </p:nvSpPr>
            <p:spPr bwMode="auto">
              <a:xfrm>
                <a:off x="3899231" y="4386549"/>
                <a:ext cx="163513" cy="169863"/>
              </a:xfrm>
              <a:custGeom>
                <a:avLst/>
                <a:gdLst>
                  <a:gd name="T0" fmla="*/ 42 w 43"/>
                  <a:gd name="T1" fmla="*/ 2 h 45"/>
                  <a:gd name="T2" fmla="*/ 30 w 43"/>
                  <a:gd name="T3" fmla="*/ 0 h 45"/>
                  <a:gd name="T4" fmla="*/ 29 w 43"/>
                  <a:gd name="T5" fmla="*/ 0 h 45"/>
                  <a:gd name="T6" fmla="*/ 0 w 43"/>
                  <a:gd name="T7" fmla="*/ 29 h 45"/>
                  <a:gd name="T8" fmla="*/ 0 w 43"/>
                  <a:gd name="T9" fmla="*/ 30 h 45"/>
                  <a:gd name="T10" fmla="*/ 0 w 43"/>
                  <a:gd name="T11" fmla="*/ 44 h 45"/>
                  <a:gd name="T12" fmla="*/ 1 w 43"/>
                  <a:gd name="T13" fmla="*/ 45 h 45"/>
                  <a:gd name="T14" fmla="*/ 42 w 43"/>
                  <a:gd name="T15" fmla="*/ 3 h 45"/>
                  <a:gd name="T16" fmla="*/ 42 w 43"/>
                  <a:gd name="T17" fmla="*/ 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45">
                    <a:moveTo>
                      <a:pt x="42" y="2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1" y="45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3" y="3"/>
                      <a:pt x="43" y="2"/>
                      <a:pt x="4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数据版块分隔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1116369"/>
            <a:ext cx="7839973" cy="12514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dirty="0" smtClean="0"/>
              <a:t>极光数据服务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1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838201" y="2380475"/>
            <a:ext cx="6753043" cy="1106492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16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高质量数据沉淀，卓越大数据分析能力，智能识别匹配，海量用户标签，追踪市场趋势，精准营销预测，量身定制化服务，实现高效精细化运营</a:t>
            </a:r>
            <a:endParaRPr lang="zh-CN" altLang="en-US" sz="1600" b="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941717" y="3572161"/>
            <a:ext cx="1722438" cy="2159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097614" y="5332699"/>
            <a:ext cx="1410643" cy="169277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+mn-ea"/>
              </a:rPr>
              <a:t>扫码关注极光</a:t>
            </a:r>
            <a:r>
              <a:rPr kumimoji="0" lang="zh-CN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+mn-ea"/>
              </a:rPr>
              <a:t>数据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+mn-ea"/>
              </a:rPr>
              <a:t>服务</a:t>
            </a: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1451305" y="5507324"/>
            <a:ext cx="704850" cy="169863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+mn-ea"/>
              </a:rPr>
              <a:t>微信公众号</a:t>
            </a: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20" name="AutoShape 3"/>
          <p:cNvSpPr>
            <a:spLocks noChangeAspect="1" noChangeArrowheads="1" noTextEdit="1"/>
          </p:cNvSpPr>
          <p:nvPr/>
        </p:nvSpPr>
        <p:spPr bwMode="auto">
          <a:xfrm>
            <a:off x="3567205" y="3842158"/>
            <a:ext cx="1722438" cy="2159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941717" y="3575336"/>
            <a:ext cx="1722438" cy="1717675"/>
            <a:chOff x="3565617" y="3842158"/>
            <a:chExt cx="1722438" cy="1717675"/>
          </a:xfrm>
        </p:grpSpPr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617" y="3842158"/>
              <a:ext cx="1722438" cy="1717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Freeform 8"/>
            <p:cNvSpPr/>
            <p:nvPr/>
          </p:nvSpPr>
          <p:spPr bwMode="auto">
            <a:xfrm>
              <a:off x="4243480" y="4516846"/>
              <a:ext cx="373063" cy="373063"/>
            </a:xfrm>
            <a:custGeom>
              <a:avLst/>
              <a:gdLst>
                <a:gd name="T0" fmla="*/ 94 w 99"/>
                <a:gd name="T1" fmla="*/ 99 h 99"/>
                <a:gd name="T2" fmla="*/ 6 w 99"/>
                <a:gd name="T3" fmla="*/ 99 h 99"/>
                <a:gd name="T4" fmla="*/ 0 w 99"/>
                <a:gd name="T5" fmla="*/ 93 h 99"/>
                <a:gd name="T6" fmla="*/ 0 w 99"/>
                <a:gd name="T7" fmla="*/ 5 h 99"/>
                <a:gd name="T8" fmla="*/ 6 w 99"/>
                <a:gd name="T9" fmla="*/ 0 h 99"/>
                <a:gd name="T10" fmla="*/ 94 w 99"/>
                <a:gd name="T11" fmla="*/ 0 h 99"/>
                <a:gd name="T12" fmla="*/ 99 w 99"/>
                <a:gd name="T13" fmla="*/ 5 h 99"/>
                <a:gd name="T14" fmla="*/ 99 w 99"/>
                <a:gd name="T15" fmla="*/ 93 h 99"/>
                <a:gd name="T16" fmla="*/ 94 w 99"/>
                <a:gd name="T1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99">
                  <a:moveTo>
                    <a:pt x="94" y="99"/>
                  </a:moveTo>
                  <a:cubicBezTo>
                    <a:pt x="6" y="99"/>
                    <a:pt x="6" y="99"/>
                    <a:pt x="6" y="99"/>
                  </a:cubicBezTo>
                  <a:cubicBezTo>
                    <a:pt x="3" y="99"/>
                    <a:pt x="0" y="96"/>
                    <a:pt x="0" y="9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7" y="0"/>
                    <a:pt x="99" y="2"/>
                    <a:pt x="99" y="5"/>
                  </a:cubicBezTo>
                  <a:cubicBezTo>
                    <a:pt x="99" y="93"/>
                    <a:pt x="99" y="93"/>
                    <a:pt x="99" y="93"/>
                  </a:cubicBezTo>
                  <a:cubicBezTo>
                    <a:pt x="99" y="96"/>
                    <a:pt x="97" y="99"/>
                    <a:pt x="94" y="99"/>
                  </a:cubicBezTo>
                  <a:close/>
                </a:path>
              </a:pathLst>
            </a:custGeom>
            <a:solidFill>
              <a:srgbClr val="56B879"/>
            </a:solidFill>
            <a:ln w="15875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9"/>
            <p:cNvSpPr/>
            <p:nvPr/>
          </p:nvSpPr>
          <p:spPr bwMode="auto">
            <a:xfrm>
              <a:off x="4349842" y="4686708"/>
              <a:ext cx="203200" cy="139700"/>
            </a:xfrm>
            <a:custGeom>
              <a:avLst/>
              <a:gdLst>
                <a:gd name="T0" fmla="*/ 43 w 54"/>
                <a:gd name="T1" fmla="*/ 10 h 37"/>
                <a:gd name="T2" fmla="*/ 43 w 54"/>
                <a:gd name="T3" fmla="*/ 10 h 37"/>
                <a:gd name="T4" fmla="*/ 22 w 54"/>
                <a:gd name="T5" fmla="*/ 26 h 37"/>
                <a:gd name="T6" fmla="*/ 8 w 54"/>
                <a:gd name="T7" fmla="*/ 22 h 37"/>
                <a:gd name="T8" fmla="*/ 7 w 54"/>
                <a:gd name="T9" fmla="*/ 22 h 37"/>
                <a:gd name="T10" fmla="*/ 1 w 54"/>
                <a:gd name="T11" fmla="*/ 28 h 37"/>
                <a:gd name="T12" fmla="*/ 1 w 54"/>
                <a:gd name="T13" fmla="*/ 29 h 37"/>
                <a:gd name="T14" fmla="*/ 22 w 54"/>
                <a:gd name="T15" fmla="*/ 37 h 37"/>
                <a:gd name="T16" fmla="*/ 54 w 54"/>
                <a:gd name="T17" fmla="*/ 4 h 37"/>
                <a:gd name="T18" fmla="*/ 54 w 54"/>
                <a:gd name="T19" fmla="*/ 1 h 37"/>
                <a:gd name="T20" fmla="*/ 53 w 54"/>
                <a:gd name="T21" fmla="*/ 0 h 37"/>
                <a:gd name="T22" fmla="*/ 43 w 54"/>
                <a:gd name="T23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37">
                  <a:moveTo>
                    <a:pt x="43" y="10"/>
                  </a:moveTo>
                  <a:cubicBezTo>
                    <a:pt x="43" y="10"/>
                    <a:pt x="43" y="10"/>
                    <a:pt x="43" y="10"/>
                  </a:cubicBezTo>
                  <a:cubicBezTo>
                    <a:pt x="40" y="20"/>
                    <a:pt x="32" y="26"/>
                    <a:pt x="22" y="26"/>
                  </a:cubicBezTo>
                  <a:cubicBezTo>
                    <a:pt x="17" y="26"/>
                    <a:pt x="12" y="25"/>
                    <a:pt x="8" y="22"/>
                  </a:cubicBezTo>
                  <a:cubicBezTo>
                    <a:pt x="8" y="21"/>
                    <a:pt x="7" y="21"/>
                    <a:pt x="7" y="22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9"/>
                    <a:pt x="1" y="29"/>
                  </a:cubicBezTo>
                  <a:cubicBezTo>
                    <a:pt x="6" y="34"/>
                    <a:pt x="14" y="37"/>
                    <a:pt x="22" y="37"/>
                  </a:cubicBezTo>
                  <a:cubicBezTo>
                    <a:pt x="40" y="37"/>
                    <a:pt x="54" y="22"/>
                    <a:pt x="54" y="4"/>
                  </a:cubicBezTo>
                  <a:cubicBezTo>
                    <a:pt x="54" y="3"/>
                    <a:pt x="54" y="2"/>
                    <a:pt x="54" y="1"/>
                  </a:cubicBezTo>
                  <a:cubicBezTo>
                    <a:pt x="54" y="0"/>
                    <a:pt x="53" y="0"/>
                    <a:pt x="53" y="0"/>
                  </a:cubicBezTo>
                  <a:lnTo>
                    <a:pt x="43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0"/>
            <p:cNvSpPr/>
            <p:nvPr/>
          </p:nvSpPr>
          <p:spPr bwMode="auto">
            <a:xfrm>
              <a:off x="4306980" y="4580346"/>
              <a:ext cx="204788" cy="136525"/>
            </a:xfrm>
            <a:custGeom>
              <a:avLst/>
              <a:gdLst>
                <a:gd name="T0" fmla="*/ 11 w 54"/>
                <a:gd name="T1" fmla="*/ 26 h 36"/>
                <a:gd name="T2" fmla="*/ 11 w 54"/>
                <a:gd name="T3" fmla="*/ 26 h 36"/>
                <a:gd name="T4" fmla="*/ 33 w 54"/>
                <a:gd name="T5" fmla="*/ 10 h 36"/>
                <a:gd name="T6" fmla="*/ 46 w 54"/>
                <a:gd name="T7" fmla="*/ 15 h 36"/>
                <a:gd name="T8" fmla="*/ 47 w 54"/>
                <a:gd name="T9" fmla="*/ 15 h 36"/>
                <a:gd name="T10" fmla="*/ 54 w 54"/>
                <a:gd name="T11" fmla="*/ 8 h 36"/>
                <a:gd name="T12" fmla="*/ 54 w 54"/>
                <a:gd name="T13" fmla="*/ 7 h 36"/>
                <a:gd name="T14" fmla="*/ 33 w 54"/>
                <a:gd name="T15" fmla="*/ 0 h 36"/>
                <a:gd name="T16" fmla="*/ 0 w 54"/>
                <a:gd name="T17" fmla="*/ 32 h 36"/>
                <a:gd name="T18" fmla="*/ 0 w 54"/>
                <a:gd name="T19" fmla="*/ 36 h 36"/>
                <a:gd name="T20" fmla="*/ 2 w 54"/>
                <a:gd name="T21" fmla="*/ 36 h 36"/>
                <a:gd name="T22" fmla="*/ 11 w 54"/>
                <a:gd name="T23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36">
                  <a:moveTo>
                    <a:pt x="11" y="26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4" y="17"/>
                    <a:pt x="23" y="10"/>
                    <a:pt x="33" y="10"/>
                  </a:cubicBezTo>
                  <a:cubicBezTo>
                    <a:pt x="38" y="10"/>
                    <a:pt x="43" y="12"/>
                    <a:pt x="46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7"/>
                  </a:cubicBezTo>
                  <a:cubicBezTo>
                    <a:pt x="48" y="3"/>
                    <a:pt x="41" y="0"/>
                    <a:pt x="33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33"/>
                    <a:pt x="0" y="35"/>
                    <a:pt x="0" y="36"/>
                  </a:cubicBezTo>
                  <a:cubicBezTo>
                    <a:pt x="0" y="36"/>
                    <a:pt x="1" y="36"/>
                    <a:pt x="2" y="36"/>
                  </a:cubicBezTo>
                  <a:lnTo>
                    <a:pt x="1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1"/>
            <p:cNvSpPr/>
            <p:nvPr/>
          </p:nvSpPr>
          <p:spPr bwMode="auto">
            <a:xfrm>
              <a:off x="4410167" y="4580346"/>
              <a:ext cx="161925" cy="169863"/>
            </a:xfrm>
            <a:custGeom>
              <a:avLst/>
              <a:gdLst>
                <a:gd name="T0" fmla="*/ 1 w 43"/>
                <a:gd name="T1" fmla="*/ 43 h 45"/>
                <a:gd name="T2" fmla="*/ 13 w 43"/>
                <a:gd name="T3" fmla="*/ 45 h 45"/>
                <a:gd name="T4" fmla="*/ 14 w 43"/>
                <a:gd name="T5" fmla="*/ 45 h 45"/>
                <a:gd name="T6" fmla="*/ 43 w 43"/>
                <a:gd name="T7" fmla="*/ 16 h 45"/>
                <a:gd name="T8" fmla="*/ 43 w 43"/>
                <a:gd name="T9" fmla="*/ 15 h 45"/>
                <a:gd name="T10" fmla="*/ 43 w 43"/>
                <a:gd name="T11" fmla="*/ 0 h 45"/>
                <a:gd name="T12" fmla="*/ 42 w 43"/>
                <a:gd name="T13" fmla="*/ 0 h 45"/>
                <a:gd name="T14" fmla="*/ 0 w 43"/>
                <a:gd name="T15" fmla="*/ 42 h 45"/>
                <a:gd name="T16" fmla="*/ 1 w 43"/>
                <a:gd name="T17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5">
                  <a:moveTo>
                    <a:pt x="1" y="43"/>
                  </a:moveTo>
                  <a:cubicBezTo>
                    <a:pt x="13" y="45"/>
                    <a:pt x="13" y="45"/>
                    <a:pt x="13" y="45"/>
                  </a:cubicBezTo>
                  <a:cubicBezTo>
                    <a:pt x="13" y="45"/>
                    <a:pt x="14" y="45"/>
                    <a:pt x="14" y="45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3"/>
                    <a:pt x="1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2"/>
            <p:cNvSpPr/>
            <p:nvPr/>
          </p:nvSpPr>
          <p:spPr bwMode="auto">
            <a:xfrm>
              <a:off x="4287930" y="4656546"/>
              <a:ext cx="163513" cy="169863"/>
            </a:xfrm>
            <a:custGeom>
              <a:avLst/>
              <a:gdLst>
                <a:gd name="T0" fmla="*/ 43 w 43"/>
                <a:gd name="T1" fmla="*/ 2 h 45"/>
                <a:gd name="T2" fmla="*/ 30 w 43"/>
                <a:gd name="T3" fmla="*/ 0 h 45"/>
                <a:gd name="T4" fmla="*/ 30 w 43"/>
                <a:gd name="T5" fmla="*/ 0 h 45"/>
                <a:gd name="T6" fmla="*/ 1 w 43"/>
                <a:gd name="T7" fmla="*/ 29 h 45"/>
                <a:gd name="T8" fmla="*/ 0 w 43"/>
                <a:gd name="T9" fmla="*/ 29 h 45"/>
                <a:gd name="T10" fmla="*/ 0 w 43"/>
                <a:gd name="T11" fmla="*/ 44 h 45"/>
                <a:gd name="T12" fmla="*/ 1 w 43"/>
                <a:gd name="T13" fmla="*/ 44 h 45"/>
                <a:gd name="T14" fmla="*/ 43 w 43"/>
                <a:gd name="T15" fmla="*/ 3 h 45"/>
                <a:gd name="T16" fmla="*/ 43 w 43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5">
                  <a:moveTo>
                    <a:pt x="43" y="2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1" y="45"/>
                    <a:pt x="1" y="4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2"/>
                    <a:pt x="43" y="2"/>
                    <a:pt x="4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523396"/>
          </a:xfrm>
        </p:spPr>
        <p:txBody>
          <a:bodyPr>
            <a:normAutofit/>
          </a:bodyPr>
          <a:lstStyle>
            <a:lvl1pPr>
              <a:defRPr sz="360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dirty="0" smtClean="0"/>
              <a:t>极光演讲用</a:t>
            </a:r>
            <a:r>
              <a:rPr lang="en-US" altLang="zh-CN" dirty="0" smtClean="0"/>
              <a:t>PPT</a:t>
            </a:r>
            <a:r>
              <a:rPr lang="zh-CN" altLang="en-US" dirty="0" smtClean="0"/>
              <a:t>内文主标题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44128"/>
            <a:ext cx="10515600" cy="463283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 flipV="1">
            <a:off x="937404" y="1406104"/>
            <a:ext cx="10317193" cy="1"/>
          </a:xfrm>
          <a:prstGeom prst="line">
            <a:avLst/>
          </a:prstGeom>
          <a:ln w="28575">
            <a:gradFill flip="none" rotWithShape="1">
              <a:gsLst>
                <a:gs pos="0">
                  <a:schemeClr val="bg2"/>
                </a:gs>
                <a:gs pos="100000">
                  <a:schemeClr val="accent4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839788" y="912019"/>
            <a:ext cx="10514012" cy="494085"/>
          </a:xfrm>
        </p:spPr>
        <p:txBody>
          <a:bodyPr anchor="ctr"/>
          <a:lstStyle>
            <a:lvl1pPr marL="0" indent="0">
              <a:buNone/>
              <a:defRPr sz="2400" b="0">
                <a:gradFill>
                  <a:gsLst>
                    <a:gs pos="0">
                      <a:schemeClr val="bg2"/>
                    </a:gs>
                    <a:gs pos="100000">
                      <a:schemeClr val="tx2"/>
                    </a:gs>
                  </a:gsLst>
                  <a:lin ang="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极光演讲用</a:t>
            </a:r>
            <a:r>
              <a:rPr lang="en-US" altLang="zh-CN" dirty="0" smtClean="0"/>
              <a:t>PPT</a:t>
            </a:r>
            <a:r>
              <a:rPr lang="zh-CN" altLang="en-US" dirty="0" smtClean="0"/>
              <a:t>内文副标题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523396"/>
          </a:xfrm>
        </p:spPr>
        <p:txBody>
          <a:bodyPr>
            <a:normAutofit/>
          </a:bodyPr>
          <a:lstStyle>
            <a:lvl1pPr>
              <a:defRPr sz="360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dirty="0" smtClean="0"/>
              <a:t>极光演讲用</a:t>
            </a:r>
            <a:r>
              <a:rPr lang="en-US" altLang="zh-CN" dirty="0" smtClean="0"/>
              <a:t>PPT</a:t>
            </a:r>
            <a:r>
              <a:rPr lang="zh-CN" altLang="en-US" dirty="0" smtClean="0"/>
              <a:t>内文主标题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47314"/>
            <a:ext cx="10515600" cy="50296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937404" y="966158"/>
            <a:ext cx="10317193" cy="1"/>
          </a:xfrm>
          <a:prstGeom prst="line">
            <a:avLst/>
          </a:prstGeom>
          <a:ln w="28575">
            <a:gradFill flip="none" rotWithShape="1">
              <a:gsLst>
                <a:gs pos="0">
                  <a:schemeClr val="bg2"/>
                </a:gs>
                <a:gs pos="100000">
                  <a:schemeClr val="accent4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 smtClean="0"/>
              <a:t>© JIGUANG. Confidential. All Rights Reserved. 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655733" y="6356350"/>
            <a:ext cx="880534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FF9B3-77D8-49C5-9761-F7E4740E15C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323736" y="6315979"/>
            <a:ext cx="2030064" cy="3938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统 计 的 演 进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4724400" y="5171631"/>
            <a:ext cx="2743200" cy="277927"/>
          </a:xfrm>
        </p:spPr>
        <p:txBody>
          <a:bodyPr/>
          <a:lstStyle/>
          <a:p>
            <a:fld id="{B2DF1AF9-FAD2-4CE0-A7E3-3507A0F18438}" type="datetime1">
              <a:rPr lang="zh-CN" altLang="en-US" smtClean="0"/>
              <a:t>2017/11/24</a:t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367742" y="4852857"/>
            <a:ext cx="3456517" cy="273432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极光开发者产品部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统计的演进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54014" y="55704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28" name="AutoShape 4" descr="/ENResource/p1292"/>
          <p:cNvSpPr>
            <a:spLocks noChangeAspect="1" noChangeArrowheads="1"/>
          </p:cNvSpPr>
          <p:nvPr/>
        </p:nvSpPr>
        <p:spPr bwMode="auto">
          <a:xfrm>
            <a:off x="0" y="0"/>
            <a:ext cx="3342290" cy="3342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362389" y="1872463"/>
            <a:ext cx="2986527" cy="349994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800" b="1" dirty="0" smtClean="0">
                <a:solidFill>
                  <a:schemeClr val="bg2"/>
                </a:solidFill>
                <a:latin typeface="+mn-ea"/>
              </a:rPr>
              <a:t>怎么办</a:t>
            </a:r>
            <a:endParaRPr kumimoji="1" lang="en-US" altLang="zh-CN" sz="2800" b="1" dirty="0" smtClean="0">
              <a:solidFill>
                <a:schemeClr val="bg2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bg1"/>
                </a:solidFill>
                <a:latin typeface="+mn-ea"/>
              </a:rPr>
              <a:t>拉新</a:t>
            </a:r>
            <a:endParaRPr kumimoji="1" lang="en-US" altLang="zh-CN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bg1"/>
                </a:solidFill>
                <a:latin typeface="+mn-ea"/>
              </a:rPr>
              <a:t>促活</a:t>
            </a:r>
            <a:endParaRPr kumimoji="1" lang="en-US" altLang="zh-CN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bg1"/>
                </a:solidFill>
                <a:latin typeface="+mn-ea"/>
              </a:rPr>
              <a:t>增加用户粘度</a:t>
            </a:r>
            <a:endParaRPr kumimoji="1" lang="en-US" altLang="zh-CN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bg1"/>
                </a:solidFill>
                <a:latin typeface="+mn-ea"/>
              </a:rPr>
              <a:t>付费转化</a:t>
            </a:r>
            <a:endParaRPr kumimoji="1" lang="en-US" altLang="zh-CN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endParaRPr kumimoji="1" lang="en-US" altLang="zh-CN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 smtClean="0">
              <a:solidFill>
                <a:schemeClr val="bg1"/>
              </a:solidFill>
            </a:endParaRPr>
          </a:p>
          <a:p>
            <a:endParaRPr kumimoji="1"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6" name="图片 5" descr="ppt-zhangc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647" y="1468800"/>
            <a:ext cx="4297723" cy="3957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Part III</a:t>
            </a:r>
            <a:br>
              <a:rPr lang="en-US" altLang="zh-CN" dirty="0" smtClean="0"/>
            </a:br>
            <a:r>
              <a:rPr lang="zh-CN" altLang="en-US" dirty="0" smtClean="0"/>
              <a:t>极光统计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SDK</a:t>
            </a:r>
            <a:r>
              <a:rPr lang="zh-CN" altLang="en-US" dirty="0"/>
              <a:t> </a:t>
            </a:r>
            <a:r>
              <a:rPr lang="zh-CN" altLang="en-US" dirty="0" smtClean="0"/>
              <a:t>组件化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8" name="AutoShape 4" descr="/ENResource/p1292"/>
          <p:cNvSpPr>
            <a:spLocks noChangeAspect="1" noChangeArrowheads="1"/>
          </p:cNvSpPr>
          <p:nvPr/>
        </p:nvSpPr>
        <p:spPr bwMode="auto">
          <a:xfrm>
            <a:off x="0" y="0"/>
            <a:ext cx="3342290" cy="3342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3295147" y="2695200"/>
            <a:ext cx="1336215" cy="82663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6"/>
          <p:cNvSpPr txBox="1"/>
          <p:nvPr/>
        </p:nvSpPr>
        <p:spPr>
          <a:xfrm>
            <a:off x="1499614" y="555298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+mj-lt"/>
              </a:rPr>
              <a:t>旧版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7649077" y="5552984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+mj-lt"/>
              </a:rPr>
              <a:t>分离版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78134" y="1668898"/>
            <a:ext cx="2217627" cy="735436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err="1" smtClean="0">
                <a:solidFill>
                  <a:schemeClr val="bg1"/>
                </a:solidFill>
              </a:rPr>
              <a:t>JPush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67393" y="2786847"/>
            <a:ext cx="2217627" cy="735436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err="1" smtClean="0">
                <a:solidFill>
                  <a:schemeClr val="bg1"/>
                </a:solidFill>
              </a:rPr>
              <a:t>JMessage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867392" y="3904796"/>
            <a:ext cx="2217627" cy="735436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>
                <a:solidFill>
                  <a:schemeClr val="bg1"/>
                </a:solidFill>
              </a:rPr>
              <a:t>JAnalytics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398016" y="4816372"/>
            <a:ext cx="1076637" cy="45646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10000"/>
          </a:bodyPr>
          <a:lstStyle/>
          <a:p>
            <a:pPr algn="ctr"/>
            <a:r>
              <a:rPr kumimoji="1" lang="en-US" altLang="zh-CN" sz="2800" dirty="0" smtClean="0">
                <a:solidFill>
                  <a:schemeClr val="bg2"/>
                </a:solidFill>
              </a:rPr>
              <a:t>……</a:t>
            </a:r>
            <a:endParaRPr kumimoji="1" lang="zh-CN" altLang="en-US" sz="2800" dirty="0" smtClean="0">
              <a:solidFill>
                <a:schemeClr val="bg2"/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953000" y="3722589"/>
            <a:ext cx="6172200" cy="914400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err="1" smtClean="0">
                <a:solidFill>
                  <a:schemeClr val="bg1"/>
                </a:solidFill>
                <a:latin typeface="+mn-ea"/>
              </a:rPr>
              <a:t>JCore</a:t>
            </a:r>
            <a:endParaRPr kumimoji="1"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953000" y="2961907"/>
            <a:ext cx="1891553" cy="384568"/>
          </a:xfrm>
          <a:prstGeom prst="round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solidFill>
                  <a:schemeClr val="bg1"/>
                </a:solidFill>
              </a:rPr>
              <a:t>JPush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6536267" y="2008941"/>
            <a:ext cx="1891553" cy="384568"/>
          </a:xfrm>
          <a:prstGeom prst="round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solidFill>
                  <a:schemeClr val="bg1"/>
                </a:solidFill>
              </a:rPr>
              <a:t>JMessage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8039100" y="2842736"/>
            <a:ext cx="1891553" cy="384568"/>
          </a:xfrm>
          <a:prstGeom prst="round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solidFill>
                  <a:schemeClr val="bg1"/>
                </a:solidFill>
              </a:rPr>
              <a:t>JAnalytics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085673" y="2074242"/>
            <a:ext cx="1076637" cy="45646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10000"/>
          </a:bodyPr>
          <a:lstStyle/>
          <a:p>
            <a:pPr algn="ctr"/>
            <a:r>
              <a:rPr kumimoji="1" lang="en-US" altLang="zh-CN" sz="2800" dirty="0" smtClean="0">
                <a:solidFill>
                  <a:schemeClr val="bg2"/>
                </a:solidFill>
              </a:rPr>
              <a:t>……</a:t>
            </a:r>
            <a:endParaRPr kumimoji="1" lang="zh-CN" altLang="en-US" sz="2800" dirty="0" smtClean="0">
              <a:solidFill>
                <a:schemeClr val="bg2"/>
              </a:solidFill>
            </a:endParaRPr>
          </a:p>
        </p:txBody>
      </p:sp>
      <p:cxnSp>
        <p:nvCxnSpPr>
          <p:cNvPr id="43" name="直线连接符 42"/>
          <p:cNvCxnSpPr>
            <a:stCxn id="37" idx="2"/>
          </p:cNvCxnSpPr>
          <p:nvPr/>
        </p:nvCxnSpPr>
        <p:spPr>
          <a:xfrm flipH="1">
            <a:off x="5898776" y="3346475"/>
            <a:ext cx="1" cy="376114"/>
          </a:xfrm>
          <a:prstGeom prst="line">
            <a:avLst/>
          </a:prstGeom>
          <a:ln w="22225">
            <a:solidFill>
              <a:schemeClr val="bg1">
                <a:lumMod val="75000"/>
                <a:alpha val="5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/>
          <p:cNvCxnSpPr>
            <a:stCxn id="38" idx="2"/>
          </p:cNvCxnSpPr>
          <p:nvPr/>
        </p:nvCxnSpPr>
        <p:spPr>
          <a:xfrm flipH="1">
            <a:off x="7482043" y="2393509"/>
            <a:ext cx="1" cy="1329080"/>
          </a:xfrm>
          <a:prstGeom prst="line">
            <a:avLst/>
          </a:prstGeom>
          <a:ln w="22225">
            <a:solidFill>
              <a:schemeClr val="bg1">
                <a:lumMod val="75000"/>
                <a:alpha val="5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>
            <a:stCxn id="39" idx="2"/>
          </p:cNvCxnSpPr>
          <p:nvPr/>
        </p:nvCxnSpPr>
        <p:spPr>
          <a:xfrm flipH="1">
            <a:off x="8984876" y="3227304"/>
            <a:ext cx="1" cy="495285"/>
          </a:xfrm>
          <a:prstGeom prst="line">
            <a:avLst/>
          </a:prstGeom>
          <a:ln w="22225">
            <a:solidFill>
              <a:schemeClr val="bg1">
                <a:lumMod val="75000"/>
                <a:alpha val="5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/>
          <p:cNvCxnSpPr>
            <a:stCxn id="41" idx="2"/>
          </p:cNvCxnSpPr>
          <p:nvPr/>
        </p:nvCxnSpPr>
        <p:spPr>
          <a:xfrm flipH="1">
            <a:off x="10623991" y="2530708"/>
            <a:ext cx="1" cy="1204605"/>
          </a:xfrm>
          <a:prstGeom prst="line">
            <a:avLst/>
          </a:prstGeom>
          <a:ln w="22225">
            <a:solidFill>
              <a:schemeClr val="bg1">
                <a:lumMod val="75000"/>
                <a:alpha val="5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极光统计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54014" y="55704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28" name="AutoShape 4" descr="/ENResource/p1292"/>
          <p:cNvSpPr>
            <a:spLocks noChangeAspect="1" noChangeArrowheads="1"/>
          </p:cNvSpPr>
          <p:nvPr/>
        </p:nvSpPr>
        <p:spPr bwMode="auto">
          <a:xfrm>
            <a:off x="0" y="0"/>
            <a:ext cx="3342290" cy="3342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39775" y="1837827"/>
            <a:ext cx="5101312" cy="349994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/>
              <a:buChar char="•"/>
            </a:pPr>
            <a:r>
              <a:rPr kumimoji="1" lang="zh-CN" altLang="en-US" sz="2000" b="1" dirty="0" smtClean="0">
                <a:solidFill>
                  <a:schemeClr val="bg2"/>
                </a:solidFill>
                <a:latin typeface="+mn-ea"/>
              </a:rPr>
              <a:t>独立的统计</a:t>
            </a:r>
            <a:r>
              <a:rPr kumimoji="1" lang="en-US" altLang="zh-CN" sz="2000" b="1" dirty="0" smtClean="0">
                <a:solidFill>
                  <a:schemeClr val="bg2"/>
                </a:solidFill>
                <a:latin typeface="+mn-ea"/>
              </a:rPr>
              <a:t>SDK</a:t>
            </a:r>
          </a:p>
          <a:p>
            <a:pPr marL="342900" indent="-342900">
              <a:lnSpc>
                <a:spcPct val="200000"/>
              </a:lnSpc>
              <a:buFont typeface="Arial" panose="020B0604020202020204"/>
              <a:buChar char="•"/>
            </a:pPr>
            <a:r>
              <a:rPr kumimoji="1" lang="zh-CN" altLang="en-US" sz="2000" b="1" dirty="0" smtClean="0">
                <a:solidFill>
                  <a:schemeClr val="bg2"/>
                </a:solidFill>
                <a:latin typeface="+mn-ea"/>
              </a:rPr>
              <a:t>多维度基础数据统计</a:t>
            </a:r>
            <a:endParaRPr kumimoji="1" lang="en-US" altLang="zh-CN" sz="2000" b="1" dirty="0" smtClean="0">
              <a:solidFill>
                <a:schemeClr val="bg2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/>
              <a:buChar char="•"/>
            </a:pPr>
            <a:r>
              <a:rPr kumimoji="1" lang="zh-CN" altLang="en-US" sz="2000" b="1" dirty="0" smtClean="0">
                <a:solidFill>
                  <a:schemeClr val="bg2"/>
                </a:solidFill>
                <a:latin typeface="+mn-ea"/>
              </a:rPr>
              <a:t>提供模版型事件</a:t>
            </a:r>
            <a:endParaRPr kumimoji="1" lang="en-US" altLang="zh-CN" sz="2000" b="1" dirty="0" smtClean="0">
              <a:solidFill>
                <a:schemeClr val="bg2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/>
              <a:buChar char="•"/>
            </a:pPr>
            <a:r>
              <a:rPr kumimoji="1" lang="zh-CN" altLang="en-US" sz="2000" b="1" dirty="0" smtClean="0">
                <a:solidFill>
                  <a:schemeClr val="bg2"/>
                </a:solidFill>
                <a:latin typeface="+mn-ea"/>
              </a:rPr>
              <a:t>支持</a:t>
            </a:r>
            <a:r>
              <a:rPr kumimoji="1" lang="en-US" altLang="zh-CN" sz="2000" b="1" dirty="0" smtClean="0">
                <a:solidFill>
                  <a:schemeClr val="bg2"/>
                </a:solidFill>
                <a:latin typeface="+mn-ea"/>
              </a:rPr>
              <a:t>APP</a:t>
            </a:r>
            <a:r>
              <a:rPr kumimoji="1" lang="zh-CN" altLang="en-US" sz="2000" b="1" dirty="0" smtClean="0">
                <a:solidFill>
                  <a:schemeClr val="bg2"/>
                </a:solidFill>
                <a:latin typeface="+mn-ea"/>
              </a:rPr>
              <a:t>崩溃分析</a:t>
            </a:r>
            <a:endParaRPr kumimoji="1" lang="en-US" altLang="zh-CN" sz="2000" b="1" dirty="0" smtClean="0">
              <a:solidFill>
                <a:schemeClr val="bg2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/>
              <a:buChar char="•"/>
            </a:pPr>
            <a:r>
              <a:rPr kumimoji="1" lang="zh-CN" altLang="en-US" sz="2000" b="1" dirty="0" smtClean="0">
                <a:solidFill>
                  <a:schemeClr val="bg2"/>
                </a:solidFill>
                <a:latin typeface="+mn-ea"/>
              </a:rPr>
              <a:t>页面流信息</a:t>
            </a:r>
            <a:endParaRPr kumimoji="1" lang="en-US" altLang="zh-CN" sz="2000" b="1" dirty="0" smtClean="0">
              <a:solidFill>
                <a:schemeClr val="bg2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endParaRPr kumimoji="1" lang="en-US" altLang="zh-CN" dirty="0" smtClean="0">
              <a:solidFill>
                <a:schemeClr val="bg1"/>
              </a:solidFill>
            </a:endParaRPr>
          </a:p>
          <a:p>
            <a:endParaRPr kumimoji="1"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11" name="图片 10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1276"/>
            <a:ext cx="4191326" cy="41044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极光统计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54014" y="55704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28" name="AutoShape 4" descr="/ENResource/p1292"/>
          <p:cNvSpPr>
            <a:spLocks noChangeAspect="1" noChangeArrowheads="1"/>
          </p:cNvSpPr>
          <p:nvPr/>
        </p:nvSpPr>
        <p:spPr bwMode="auto">
          <a:xfrm>
            <a:off x="0" y="0"/>
            <a:ext cx="3342290" cy="3342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907000" y="1671145"/>
            <a:ext cx="2889407" cy="349994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000" b="1" dirty="0" smtClean="0">
                <a:solidFill>
                  <a:schemeClr val="bg2"/>
                </a:solidFill>
                <a:latin typeface="+mn-ea"/>
              </a:rPr>
              <a:t>模版型事件：</a:t>
            </a:r>
            <a:endParaRPr kumimoji="1" lang="en-US" altLang="zh-CN" sz="2000" b="1" dirty="0" smtClean="0">
              <a:solidFill>
                <a:schemeClr val="bg2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bg1"/>
                </a:solidFill>
                <a:latin typeface="+mn-ea"/>
              </a:rPr>
              <a:t>登录事件</a:t>
            </a:r>
            <a:endParaRPr kumimoji="1" lang="en-US" altLang="zh-CN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bg1"/>
                </a:solidFill>
                <a:latin typeface="+mn-ea"/>
              </a:rPr>
              <a:t>购买事件</a:t>
            </a:r>
            <a:endParaRPr kumimoji="1" lang="en-US" altLang="zh-CN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bg1"/>
                </a:solidFill>
                <a:latin typeface="+mn-ea"/>
              </a:rPr>
              <a:t>内容浏览事件</a:t>
            </a:r>
            <a:endParaRPr kumimoji="1" lang="en-US" altLang="zh-CN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bg1"/>
                </a:solidFill>
                <a:latin typeface="+mn-ea"/>
              </a:rPr>
              <a:t>自定义事件</a:t>
            </a:r>
            <a:endParaRPr kumimoji="1" lang="en-US" altLang="zh-CN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 smtClean="0">
              <a:solidFill>
                <a:schemeClr val="bg1"/>
              </a:solidFill>
            </a:endParaRPr>
          </a:p>
          <a:p>
            <a:endParaRPr kumimoji="1"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5" name="图片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55" y="1580399"/>
            <a:ext cx="6996545" cy="3508592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极光统计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54014" y="55704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28" name="AutoShape 4" descr="/ENResource/p1292"/>
          <p:cNvSpPr>
            <a:spLocks noChangeAspect="1" noChangeArrowheads="1"/>
          </p:cNvSpPr>
          <p:nvPr/>
        </p:nvSpPr>
        <p:spPr bwMode="auto">
          <a:xfrm>
            <a:off x="0" y="0"/>
            <a:ext cx="3342290" cy="3342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10" y="1175014"/>
            <a:ext cx="9154192" cy="49659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极光统计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54014" y="55704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28" name="AutoShape 4" descr="/ENResource/p1292"/>
          <p:cNvSpPr>
            <a:spLocks noChangeAspect="1" noChangeArrowheads="1"/>
          </p:cNvSpPr>
          <p:nvPr/>
        </p:nvSpPr>
        <p:spPr bwMode="auto">
          <a:xfrm>
            <a:off x="0" y="0"/>
            <a:ext cx="3342290" cy="3342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54" y="1144453"/>
            <a:ext cx="9131569" cy="51779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极光统计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54014" y="55704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28" name="AutoShape 4" descr="/ENResource/p1292"/>
          <p:cNvSpPr>
            <a:spLocks noChangeAspect="1" noChangeArrowheads="1"/>
          </p:cNvSpPr>
          <p:nvPr/>
        </p:nvSpPr>
        <p:spPr bwMode="auto">
          <a:xfrm>
            <a:off x="0" y="0"/>
            <a:ext cx="3342290" cy="3342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813" y="1080444"/>
            <a:ext cx="8350114" cy="516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2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Part IV</a:t>
            </a:r>
            <a:br>
              <a:rPr lang="en-US" altLang="zh-CN" dirty="0" smtClean="0"/>
            </a:br>
            <a:r>
              <a:rPr lang="zh-CN" altLang="en-US" dirty="0" smtClean="0"/>
              <a:t>用户触达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7106444" y="1667037"/>
            <a:ext cx="1732653" cy="1732653"/>
          </a:xfrm>
          <a:prstGeom prst="ellipse">
            <a:avLst/>
          </a:prstGeom>
          <a:solidFill>
            <a:srgbClr val="67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672699" y="2841089"/>
            <a:ext cx="1732653" cy="1732653"/>
          </a:xfrm>
          <a:prstGeom prst="ellipse">
            <a:avLst/>
          </a:prstGeom>
          <a:solidFill>
            <a:srgbClr val="1AA6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用户触达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54014" y="55704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28" name="AutoShape 4" descr="/ENResource/p1292"/>
          <p:cNvSpPr>
            <a:spLocks noChangeAspect="1" noChangeArrowheads="1"/>
          </p:cNvSpPr>
          <p:nvPr/>
        </p:nvSpPr>
        <p:spPr bwMode="auto">
          <a:xfrm>
            <a:off x="0" y="0"/>
            <a:ext cx="3342290" cy="3342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38200" y="1069142"/>
            <a:ext cx="6717901" cy="59422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kumimoji="1" lang="zh-CN" altLang="en-US" sz="2000" b="1" dirty="0" smtClean="0">
                <a:solidFill>
                  <a:schemeClr val="bg2"/>
                </a:solidFill>
                <a:latin typeface="+mn-ea"/>
              </a:rPr>
              <a:t>通过极光平台以不一样的方式帮助开发者更接近用户</a:t>
            </a:r>
            <a:endParaRPr kumimoji="1" lang="en-US" altLang="zh-CN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23202" y="2072560"/>
            <a:ext cx="1484066" cy="5375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2400" b="1" dirty="0" smtClean="0">
                <a:solidFill>
                  <a:schemeClr val="bg1"/>
                </a:solidFill>
              </a:rPr>
              <a:t>极光统计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796992" y="3259676"/>
            <a:ext cx="1484066" cy="5375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2800" b="1" dirty="0" smtClean="0">
                <a:solidFill>
                  <a:schemeClr val="bg1"/>
                </a:solidFill>
              </a:rPr>
              <a:t>用户触达</a:t>
            </a:r>
          </a:p>
        </p:txBody>
      </p:sp>
      <p:sp>
        <p:nvSpPr>
          <p:cNvPr id="21" name="椭圆 20"/>
          <p:cNvSpPr/>
          <p:nvPr/>
        </p:nvSpPr>
        <p:spPr>
          <a:xfrm>
            <a:off x="7106444" y="4178205"/>
            <a:ext cx="1732653" cy="1732653"/>
          </a:xfrm>
          <a:prstGeom prst="ellipse">
            <a:avLst/>
          </a:prstGeom>
          <a:solidFill>
            <a:srgbClr val="67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223202" y="4597903"/>
            <a:ext cx="1484066" cy="5375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2400" b="1" dirty="0" smtClean="0">
                <a:solidFill>
                  <a:schemeClr val="bg1"/>
                </a:solidFill>
              </a:rPr>
              <a:t>极光数据</a:t>
            </a:r>
          </a:p>
        </p:txBody>
      </p:sp>
      <p:cxnSp>
        <p:nvCxnSpPr>
          <p:cNvPr id="16" name="直线箭头连接符 15"/>
          <p:cNvCxnSpPr/>
          <p:nvPr/>
        </p:nvCxnSpPr>
        <p:spPr>
          <a:xfrm flipH="1">
            <a:off x="3468414" y="2530549"/>
            <a:ext cx="3513736" cy="90807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H="1" flipV="1">
            <a:off x="3423684" y="4026195"/>
            <a:ext cx="3494567" cy="103490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662" y="3841825"/>
            <a:ext cx="352725" cy="50525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796" y="2745991"/>
            <a:ext cx="501948" cy="35243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796" y="5250518"/>
            <a:ext cx="501948" cy="352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zh-CN" altLang="en-US" dirty="0"/>
              <a:t>关于极光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CN" dirty="0" smtClean="0"/>
              <a:t>Part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统计的演进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lvl="0" indent="0"/>
            <a:r>
              <a:rPr lang="zh-CN" altLang="en-US" dirty="0" smtClean="0"/>
              <a:t>最初</a:t>
            </a:r>
            <a:r>
              <a:rPr lang="zh-CN" altLang="en-US" dirty="0"/>
              <a:t>：有什么</a:t>
            </a:r>
            <a:endParaRPr lang="en-US" altLang="zh-CN" dirty="0"/>
          </a:p>
          <a:p>
            <a:pPr marL="0" lvl="0" indent="0"/>
            <a:r>
              <a:rPr lang="en-US" altLang="zh-CN" dirty="0"/>
              <a:t> </a:t>
            </a:r>
            <a:r>
              <a:rPr lang="zh-CN" altLang="en-US" dirty="0"/>
              <a:t>然后：为什么</a:t>
            </a:r>
            <a:endParaRPr lang="en-US" altLang="zh-CN" dirty="0"/>
          </a:p>
          <a:p>
            <a:pPr marL="0" lvl="0" indent="0"/>
            <a:r>
              <a:rPr lang="en-US" altLang="zh-CN" dirty="0"/>
              <a:t> </a:t>
            </a:r>
            <a:r>
              <a:rPr lang="zh-CN" altLang="en-US" dirty="0"/>
              <a:t>现在</a:t>
            </a:r>
            <a:r>
              <a:rPr lang="zh-CN" altLang="zh-CN" dirty="0"/>
              <a:t>：</a:t>
            </a:r>
            <a:r>
              <a:rPr lang="zh-CN" altLang="en-US" dirty="0"/>
              <a:t>怎么做</a:t>
            </a:r>
            <a:endParaRPr lang="en-US" altLang="zh-CN" dirty="0"/>
          </a:p>
          <a:p>
            <a:pPr marL="0" lvl="0" indent="0"/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marL="0" lvl="0" indent="0"/>
            <a:r>
              <a:rPr lang="zh-CN" altLang="en-US" dirty="0"/>
              <a:t> 极光简介</a:t>
            </a:r>
            <a:endParaRPr lang="en-US" altLang="zh-CN" dirty="0"/>
          </a:p>
          <a:p>
            <a:pPr marL="0" lvl="0" indent="0"/>
            <a:r>
              <a:rPr lang="zh-CN" altLang="en-US" dirty="0"/>
              <a:t> 发展历程</a:t>
            </a:r>
            <a:endParaRPr lang="en-US" altLang="zh-CN" dirty="0"/>
          </a:p>
          <a:p>
            <a:pPr marL="0" lvl="0" indent="0"/>
            <a:r>
              <a:rPr lang="zh-CN" altLang="en-US" dirty="0"/>
              <a:t> 产品线</a:t>
            </a:r>
            <a:endParaRPr lang="en-US" altLang="zh-CN" dirty="0"/>
          </a:p>
          <a:p>
            <a:pPr marL="0" lvl="0" indent="0"/>
            <a:r>
              <a:rPr lang="zh-CN" altLang="en-US" dirty="0"/>
              <a:t> 产品图谱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 smtClean="0"/>
              <a:t>极光统计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marL="0" lvl="0" indent="0"/>
            <a:r>
              <a:rPr lang="zh-CN" altLang="en-US" dirty="0" smtClean="0"/>
              <a:t>是什么</a:t>
            </a:r>
            <a:endParaRPr lang="en-US" altLang="zh-CN" dirty="0"/>
          </a:p>
          <a:p>
            <a:pPr marL="0" lvl="0" indent="0"/>
            <a:r>
              <a:rPr lang="en-US" altLang="zh-CN" dirty="0"/>
              <a:t> </a:t>
            </a:r>
            <a:r>
              <a:rPr lang="zh-CN" altLang="en-US" dirty="0"/>
              <a:t>为什么</a:t>
            </a:r>
            <a:endParaRPr lang="en-US" altLang="zh-CN" dirty="0"/>
          </a:p>
          <a:p>
            <a:pPr marL="0" lvl="0" indent="0"/>
            <a:r>
              <a:rPr lang="en-US" altLang="zh-CN" dirty="0"/>
              <a:t> </a:t>
            </a:r>
            <a:r>
              <a:rPr lang="zh-CN" altLang="en-US" dirty="0"/>
              <a:t>想成为什么</a:t>
            </a:r>
            <a:endParaRPr lang="en-US" altLang="zh-CN" dirty="0"/>
          </a:p>
          <a:p>
            <a:pPr marL="0" lvl="0" indent="0"/>
            <a:endParaRPr lang="en-US" altLang="zh-CN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 smtClean="0"/>
              <a:t>用户触达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marL="0" lvl="0" indent="0"/>
            <a:r>
              <a:rPr lang="zh-CN" altLang="en-US" dirty="0"/>
              <a:t> </a:t>
            </a:r>
            <a:r>
              <a:rPr lang="zh-CN" altLang="en-US" dirty="0" smtClean="0"/>
              <a:t>推送</a:t>
            </a:r>
            <a:endParaRPr lang="en-US" altLang="zh-CN" dirty="0"/>
          </a:p>
          <a:p>
            <a:pPr marL="0" lvl="0" indent="0"/>
            <a:r>
              <a:rPr lang="zh-CN" altLang="en-US" dirty="0"/>
              <a:t> </a:t>
            </a:r>
            <a:r>
              <a:rPr lang="zh-CN" altLang="en-US" dirty="0" smtClean="0"/>
              <a:t>短信</a:t>
            </a:r>
            <a:endParaRPr lang="en-US" altLang="zh-CN" dirty="0"/>
          </a:p>
          <a:p>
            <a:pPr marL="0" lvl="0" indent="0"/>
            <a:r>
              <a:rPr lang="zh-CN" altLang="en-US" dirty="0"/>
              <a:t> </a:t>
            </a:r>
            <a:r>
              <a:rPr lang="zh-CN" altLang="en-US" dirty="0" smtClean="0"/>
              <a:t>极光效果通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altLang="zh-CN" dirty="0" smtClean="0"/>
              <a:t>05</a:t>
            </a:r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 smtClean="0"/>
              <a:t>统计的未来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altLang="zh-CN" dirty="0" smtClean="0"/>
              <a:t>Part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/>
              <a:t> </a:t>
            </a:r>
            <a:r>
              <a:rPr lang="en-US" altLang="zh-CN" dirty="0" smtClean="0"/>
              <a:t>AI</a:t>
            </a:r>
          </a:p>
          <a:p>
            <a:pPr lvl="0">
              <a:defRPr/>
            </a:pPr>
            <a:r>
              <a:rPr lang="zh-CN" altLang="en-US" dirty="0" smtClean="0"/>
              <a:t>更专业的云计算</a:t>
            </a:r>
            <a:endParaRPr lang="zh-CN" altLang="en-US" dirty="0"/>
          </a:p>
          <a:p>
            <a:pPr lvl="0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推送通知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54014" y="55704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28" name="AutoShape 4" descr="/ENResource/p1292"/>
          <p:cNvSpPr>
            <a:spLocks noChangeAspect="1" noChangeArrowheads="1"/>
          </p:cNvSpPr>
          <p:nvPr/>
        </p:nvSpPr>
        <p:spPr bwMode="auto">
          <a:xfrm>
            <a:off x="0" y="0"/>
            <a:ext cx="3342290" cy="3342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65988" y="1051663"/>
            <a:ext cx="4964546" cy="349994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800" b="1" dirty="0" smtClean="0">
                <a:solidFill>
                  <a:schemeClr val="bg2"/>
                </a:solidFill>
                <a:latin typeface="+mn-ea"/>
              </a:rPr>
              <a:t>促活</a:t>
            </a:r>
            <a:endParaRPr kumimoji="1" lang="en-US" altLang="zh-CN" sz="2800" b="1" dirty="0">
              <a:solidFill>
                <a:schemeClr val="bg2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endParaRPr kumimoji="1" lang="en-US" altLang="zh-CN" sz="2000" b="1" dirty="0" smtClean="0">
              <a:solidFill>
                <a:schemeClr val="bg2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000" b="1" dirty="0" smtClean="0">
                <a:solidFill>
                  <a:schemeClr val="bg1"/>
                </a:solidFill>
                <a:latin typeface="+mn-ea"/>
              </a:rPr>
              <a:t>通过推送通知让用户重新打开应用，</a:t>
            </a:r>
            <a:endParaRPr kumimoji="1" lang="en-US" altLang="zh-CN" sz="20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000" b="1" dirty="0" smtClean="0">
                <a:solidFill>
                  <a:schemeClr val="bg1"/>
                </a:solidFill>
                <a:latin typeface="+mn-ea"/>
              </a:rPr>
              <a:t>增加用户活跃度。</a:t>
            </a:r>
            <a:endParaRPr kumimoji="1" lang="en-US" altLang="zh-CN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 smtClean="0">
              <a:solidFill>
                <a:schemeClr val="bg1"/>
              </a:solidFill>
            </a:endParaRPr>
          </a:p>
          <a:p>
            <a:endParaRPr kumimoji="1"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5" name="图片 4" descr="ppt-zhangc-04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914" y="2155872"/>
            <a:ext cx="4312736" cy="3978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推送不到短信到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9415463" y="2609591"/>
            <a:ext cx="1371600" cy="23860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586913" y="2888196"/>
            <a:ext cx="1028700" cy="18607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连接器 10"/>
          <p:cNvSpPr/>
          <p:nvPr/>
        </p:nvSpPr>
        <p:spPr>
          <a:xfrm flipH="1">
            <a:off x="10065263" y="4807857"/>
            <a:ext cx="72000" cy="720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肘形连接符 18"/>
          <p:cNvCxnSpPr>
            <a:endCxn id="8" idx="0"/>
          </p:cNvCxnSpPr>
          <p:nvPr/>
        </p:nvCxnSpPr>
        <p:spPr>
          <a:xfrm>
            <a:off x="3779952" y="2071463"/>
            <a:ext cx="6321311" cy="538128"/>
          </a:xfrm>
          <a:prstGeom prst="bentConnector2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stCxn id="8" idx="1"/>
          </p:cNvCxnSpPr>
          <p:nvPr/>
        </p:nvCxnSpPr>
        <p:spPr>
          <a:xfrm flipH="1" flipV="1">
            <a:off x="3714257" y="3193143"/>
            <a:ext cx="5701206" cy="609455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>
            <a:off x="2830782" y="3569450"/>
            <a:ext cx="0" cy="599350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endCxn id="8" idx="2"/>
          </p:cNvCxnSpPr>
          <p:nvPr/>
        </p:nvCxnSpPr>
        <p:spPr>
          <a:xfrm flipV="1">
            <a:off x="3786959" y="4995604"/>
            <a:ext cx="6314304" cy="194526"/>
          </a:xfrm>
          <a:prstGeom prst="bentConnector2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439473" y="1604310"/>
            <a:ext cx="2250281" cy="40016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1.</a:t>
            </a:r>
            <a:r>
              <a:rPr kumimoji="1" lang="zh-CN" altLang="en-US" dirty="0" smtClean="0">
                <a:solidFill>
                  <a:schemeClr val="bg1"/>
                </a:solidFill>
              </a:rPr>
              <a:t> 推送通道发送通知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439473" y="2985359"/>
            <a:ext cx="3308542" cy="40016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</a:t>
            </a:r>
            <a:r>
              <a:rPr kumimoji="1" lang="en-US" altLang="zh-CN" dirty="0" smtClean="0">
                <a:solidFill>
                  <a:schemeClr val="bg1"/>
                </a:solidFill>
              </a:rPr>
              <a:t>.</a:t>
            </a:r>
            <a:r>
              <a:rPr kumimoji="1" lang="zh-CN" altLang="en-US" dirty="0" smtClean="0">
                <a:solidFill>
                  <a:schemeClr val="bg1"/>
                </a:solidFill>
              </a:rPr>
              <a:t> 一定时间内没收到通知，并反馈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895600" y="3710292"/>
            <a:ext cx="2836561" cy="40016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3</a:t>
            </a:r>
            <a:r>
              <a:rPr kumimoji="1" lang="en-US" altLang="zh-CN" dirty="0" smtClean="0">
                <a:solidFill>
                  <a:schemeClr val="bg1"/>
                </a:solidFill>
              </a:rPr>
              <a:t>.</a:t>
            </a:r>
            <a:r>
              <a:rPr kumimoji="1" lang="zh-CN" altLang="en-US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dirty="0" err="1" smtClean="0">
                <a:solidFill>
                  <a:schemeClr val="bg1"/>
                </a:solidFill>
              </a:rPr>
              <a:t>JPush</a:t>
            </a:r>
            <a:r>
              <a:rPr kumimoji="1" lang="zh-CN" altLang="en-US" dirty="0" smtClean="0">
                <a:solidFill>
                  <a:schemeClr val="bg1"/>
                </a:solidFill>
              </a:rPr>
              <a:t> 服务通知 </a:t>
            </a:r>
            <a:r>
              <a:rPr kumimoji="1" lang="en-US" altLang="zh-CN" dirty="0" smtClean="0">
                <a:solidFill>
                  <a:schemeClr val="bg1"/>
                </a:solidFill>
              </a:rPr>
              <a:t>JSMS</a:t>
            </a:r>
            <a:r>
              <a:rPr kumimoji="1" lang="zh-CN" altLang="en-US" dirty="0" smtClean="0">
                <a:solidFill>
                  <a:schemeClr val="bg1"/>
                </a:solidFill>
              </a:rPr>
              <a:t> 服务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5149621" y="5235503"/>
            <a:ext cx="2932491" cy="40016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4</a:t>
            </a:r>
            <a:r>
              <a:rPr kumimoji="1" lang="en-US" altLang="zh-CN" dirty="0" smtClean="0">
                <a:solidFill>
                  <a:schemeClr val="bg1"/>
                </a:solidFill>
              </a:rPr>
              <a:t>.</a:t>
            </a:r>
            <a:r>
              <a:rPr kumimoji="1" lang="zh-CN" altLang="en-US" dirty="0" smtClean="0">
                <a:solidFill>
                  <a:schemeClr val="bg1"/>
                </a:solidFill>
              </a:rPr>
              <a:t> 使用短信通道做消息内容的补充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2081424" y="2269521"/>
            <a:ext cx="1484066" cy="5375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kumimoji="1" lang="en-US" altLang="zh-CN" sz="2400" b="1" dirty="0" err="1" smtClean="0">
                <a:solidFill>
                  <a:schemeClr val="bg1"/>
                </a:solidFill>
              </a:rPr>
              <a:t>JPush</a:t>
            </a:r>
            <a:r>
              <a:rPr kumimoji="1" lang="en-US" altLang="zh-CN" sz="2400" b="1" dirty="0" smtClean="0">
                <a:solidFill>
                  <a:schemeClr val="bg1"/>
                </a:solidFill>
              </a:rPr>
              <a:t> </a:t>
            </a:r>
            <a:r>
              <a:rPr kumimoji="1" lang="zh-CN" altLang="en-US" sz="2400" b="1" dirty="0" smtClean="0">
                <a:solidFill>
                  <a:schemeClr val="bg1"/>
                </a:solidFill>
              </a:rPr>
              <a:t>服务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980494" y="4995604"/>
            <a:ext cx="1685925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kumimoji="1" lang="en-US" altLang="zh-CN" sz="2400" b="1" dirty="0" smtClean="0">
                <a:solidFill>
                  <a:schemeClr val="bg1"/>
                </a:solidFill>
              </a:rPr>
              <a:t>JSMS</a:t>
            </a:r>
            <a:r>
              <a:rPr kumimoji="1" lang="zh-CN" altLang="en-US" sz="2400" b="1" dirty="0" smtClean="0">
                <a:solidFill>
                  <a:schemeClr val="bg1"/>
                </a:solidFill>
              </a:rPr>
              <a:t> 服务</a:t>
            </a:r>
          </a:p>
        </p:txBody>
      </p:sp>
      <p:sp>
        <p:nvSpPr>
          <p:cNvPr id="43" name="三角形 42"/>
          <p:cNvSpPr/>
          <p:nvPr/>
        </p:nvSpPr>
        <p:spPr>
          <a:xfrm rot="16200000">
            <a:off x="9707205" y="4807857"/>
            <a:ext cx="72000" cy="72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400460" y="4811214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865591" y="1560158"/>
            <a:ext cx="1956316" cy="1956316"/>
          </a:xfrm>
          <a:prstGeom prst="ellipse">
            <a:avLst/>
          </a:prstGeom>
          <a:noFill/>
          <a:ln w="76200">
            <a:solidFill>
              <a:srgbClr val="67BF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865591" y="4279916"/>
            <a:ext cx="1956316" cy="1956316"/>
          </a:xfrm>
          <a:prstGeom prst="ellipse">
            <a:avLst/>
          </a:prstGeom>
          <a:noFill/>
          <a:ln w="76200">
            <a:solidFill>
              <a:srgbClr val="67BF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短信服务</a:t>
            </a:r>
            <a:r>
              <a:rPr lang="en-US" altLang="zh-CN" dirty="0" smtClean="0"/>
              <a:t>JSMS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54014" y="55704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28" name="AutoShape 4" descr="/ENResource/p1292"/>
          <p:cNvSpPr>
            <a:spLocks noChangeAspect="1" noChangeArrowheads="1"/>
          </p:cNvSpPr>
          <p:nvPr/>
        </p:nvSpPr>
        <p:spPr bwMode="auto">
          <a:xfrm>
            <a:off x="0" y="0"/>
            <a:ext cx="3342290" cy="3342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00545" y="1103503"/>
            <a:ext cx="4964546" cy="349994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800" b="1" dirty="0" smtClean="0">
                <a:solidFill>
                  <a:schemeClr val="bg2"/>
                </a:solidFill>
                <a:latin typeface="+mn-ea"/>
              </a:rPr>
              <a:t>召回</a:t>
            </a:r>
            <a:endParaRPr kumimoji="1" lang="en-US" altLang="zh-CN" sz="2800" b="1" dirty="0" smtClean="0">
              <a:solidFill>
                <a:schemeClr val="bg2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endParaRPr kumimoji="1" lang="en-US" altLang="zh-CN" sz="2000" b="1" dirty="0" smtClean="0">
              <a:solidFill>
                <a:schemeClr val="bg2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000" b="1" dirty="0" smtClean="0">
                <a:solidFill>
                  <a:srgbClr val="FFFFFF"/>
                </a:solidFill>
                <a:latin typeface="+mn-ea"/>
              </a:rPr>
              <a:t>应用被卸载</a:t>
            </a:r>
            <a:r>
              <a:rPr kumimoji="1" lang="zh-CN" altLang="zh-CN" sz="2000" b="1" dirty="0" smtClean="0">
                <a:solidFill>
                  <a:srgbClr val="FFFFFF"/>
                </a:solidFill>
                <a:latin typeface="+mn-ea"/>
              </a:rPr>
              <a:t>，</a:t>
            </a:r>
            <a:r>
              <a:rPr kumimoji="1" lang="zh-CN" altLang="en-US" sz="2000" b="1" dirty="0" smtClean="0">
                <a:solidFill>
                  <a:srgbClr val="FFFFFF"/>
                </a:solidFill>
                <a:latin typeface="+mn-ea"/>
              </a:rPr>
              <a:t>推送不能触达。</a:t>
            </a:r>
            <a:endParaRPr kumimoji="1" lang="en-US" altLang="zh-CN" sz="2000" b="1" dirty="0" smtClean="0">
              <a:solidFill>
                <a:srgbClr val="FFFFFF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000" b="1" dirty="0" smtClean="0">
                <a:solidFill>
                  <a:srgbClr val="FFFFFF"/>
                </a:solidFill>
                <a:latin typeface="+mn-ea"/>
              </a:rPr>
              <a:t>直接使用短信服务进行用户召回</a:t>
            </a:r>
            <a:r>
              <a:rPr kumimoji="1" lang="zh-CN" altLang="en-US" sz="2000" b="1" dirty="0" smtClean="0">
                <a:solidFill>
                  <a:schemeClr val="bg2"/>
                </a:solidFill>
                <a:latin typeface="+mn-ea"/>
              </a:rPr>
              <a:t>。</a:t>
            </a:r>
            <a:endParaRPr kumimoji="1" lang="en-US" altLang="zh-CN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 smtClean="0">
              <a:solidFill>
                <a:schemeClr val="bg1"/>
              </a:solidFill>
            </a:endParaRPr>
          </a:p>
          <a:p>
            <a:endParaRPr kumimoji="1"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78364" y="348672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pic>
        <p:nvPicPr>
          <p:cNvPr id="6" name="图片 5" descr="ppt-zhangc-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305" y="2218704"/>
            <a:ext cx="4304097" cy="39706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极光效果通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54014" y="55704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28" name="AutoShape 4" descr="/ENResource/p1292"/>
          <p:cNvSpPr>
            <a:spLocks noChangeAspect="1" noChangeArrowheads="1"/>
          </p:cNvSpPr>
          <p:nvPr/>
        </p:nvSpPr>
        <p:spPr bwMode="auto">
          <a:xfrm>
            <a:off x="0" y="0"/>
            <a:ext cx="3342290" cy="3342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00545" y="1072579"/>
            <a:ext cx="4964546" cy="35135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800" b="1" dirty="0" smtClean="0">
                <a:solidFill>
                  <a:schemeClr val="bg2"/>
                </a:solidFill>
                <a:latin typeface="+mn-ea"/>
              </a:rPr>
              <a:t>拉新</a:t>
            </a:r>
            <a:endParaRPr kumimoji="1" lang="en-US" altLang="zh-CN" sz="2800" b="1" dirty="0" smtClean="0">
              <a:solidFill>
                <a:schemeClr val="bg2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endParaRPr kumimoji="1" lang="en-US" altLang="zh-CN" sz="2400" b="1" i="1" dirty="0" smtClean="0">
              <a:solidFill>
                <a:schemeClr val="bg2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000" b="1" dirty="0" smtClean="0">
                <a:solidFill>
                  <a:srgbClr val="FFFFFF"/>
                </a:solidFill>
                <a:latin typeface="+mn-ea"/>
              </a:rPr>
              <a:t>基于极光大数据分析进行精准的广告投放。</a:t>
            </a:r>
            <a:endParaRPr kumimoji="1" lang="en-US" altLang="zh-CN" dirty="0" smtClean="0">
              <a:solidFill>
                <a:srgbClr val="FFFFF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 smtClean="0">
              <a:solidFill>
                <a:schemeClr val="bg1"/>
              </a:solidFill>
            </a:endParaRPr>
          </a:p>
          <a:p>
            <a:endParaRPr kumimoji="1"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78364" y="348672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1039091" y="157018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pic>
        <p:nvPicPr>
          <p:cNvPr id="7" name="图片 6" descr="ppt-zhangc-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974" y="2147232"/>
            <a:ext cx="4303267" cy="39698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Part V</a:t>
            </a:r>
            <a:br>
              <a:rPr lang="en-US" altLang="zh-CN" dirty="0" smtClean="0"/>
            </a:br>
            <a:r>
              <a:rPr lang="zh-CN" altLang="en-US" dirty="0" smtClean="0"/>
              <a:t>统计的未来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AI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28" name="AutoShape 4" descr="/ENResource/p1292"/>
          <p:cNvSpPr>
            <a:spLocks noChangeAspect="1" noChangeArrowheads="1"/>
          </p:cNvSpPr>
          <p:nvPr/>
        </p:nvSpPr>
        <p:spPr bwMode="auto">
          <a:xfrm>
            <a:off x="0" y="0"/>
            <a:ext cx="3342290" cy="3342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02664" y="2637805"/>
            <a:ext cx="8386672" cy="183230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>
              <a:lnSpc>
                <a:spcPct val="150000"/>
              </a:lnSpc>
            </a:pPr>
            <a:endParaRPr kumimoji="1" lang="en-US" altLang="zh-CN" sz="3200" dirty="0" smtClean="0">
              <a:gradFill>
                <a:gsLst>
                  <a:gs pos="0">
                    <a:schemeClr val="bg2"/>
                  </a:gs>
                  <a:gs pos="100000">
                    <a:schemeClr val="accent4"/>
                  </a:gs>
                </a:gsLst>
                <a:lin ang="0" scaled="0"/>
              </a:gradFill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900545" y="1072579"/>
            <a:ext cx="4964546" cy="35135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800" b="1" dirty="0" smtClean="0">
                <a:solidFill>
                  <a:schemeClr val="bg2"/>
                </a:solidFill>
                <a:latin typeface="+mn-ea"/>
              </a:rPr>
              <a:t>统计的</a:t>
            </a:r>
            <a:r>
              <a:rPr kumimoji="1" lang="en-US" altLang="zh-CN" sz="2800" b="1" dirty="0" smtClean="0">
                <a:solidFill>
                  <a:schemeClr val="bg2"/>
                </a:solidFill>
                <a:latin typeface="+mn-ea"/>
              </a:rPr>
              <a:t>AI</a:t>
            </a:r>
            <a:endParaRPr kumimoji="1" lang="en-US" altLang="zh-CN" sz="2800" b="1" dirty="0" smtClean="0">
              <a:solidFill>
                <a:schemeClr val="bg2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000" b="1" dirty="0" smtClean="0">
                <a:solidFill>
                  <a:srgbClr val="FFFFFF"/>
                </a:solidFill>
                <a:latin typeface="+mn-ea"/>
              </a:rPr>
              <a:t>基于</a:t>
            </a:r>
            <a:r>
              <a:rPr kumimoji="1" lang="zh-CN" altLang="en-US" sz="2000" b="1" dirty="0" smtClean="0">
                <a:solidFill>
                  <a:srgbClr val="FFFFFF"/>
                </a:solidFill>
                <a:latin typeface="+mn-ea"/>
              </a:rPr>
              <a:t>输入的数据，自动化的用户触达。</a:t>
            </a:r>
            <a:endParaRPr kumimoji="1" lang="en-US" altLang="zh-CN" sz="2000" b="1" dirty="0" smtClean="0">
              <a:solidFill>
                <a:srgbClr val="FFFFFF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000" b="1" dirty="0" smtClean="0">
                <a:solidFill>
                  <a:srgbClr val="FFFFFF"/>
                </a:solidFill>
                <a:latin typeface="+mn-ea"/>
              </a:rPr>
              <a:t>模版训练模型。</a:t>
            </a:r>
            <a:endParaRPr kumimoji="1" lang="en-US" altLang="zh-CN" sz="2000" b="1" dirty="0" smtClean="0">
              <a:solidFill>
                <a:srgbClr val="FFFFFF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000" b="1" smtClean="0">
                <a:solidFill>
                  <a:srgbClr val="FFFFFF"/>
                </a:solidFill>
                <a:latin typeface="+mn-ea"/>
              </a:rPr>
              <a:t>自定义训练模型。</a:t>
            </a:r>
            <a:endParaRPr kumimoji="1" lang="en-US" altLang="zh-CN" sz="2000" b="1" dirty="0" smtClean="0">
              <a:solidFill>
                <a:srgbClr val="FFFFFF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endParaRPr kumimoji="1" lang="en-US" altLang="zh-CN" dirty="0" smtClean="0">
              <a:solidFill>
                <a:srgbClr val="FFFFF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 smtClean="0">
              <a:solidFill>
                <a:schemeClr val="bg1"/>
              </a:solidFill>
            </a:endParaRPr>
          </a:p>
          <a:p>
            <a:endParaRPr kumimoji="1"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8" name="椭圆 19"/>
          <p:cNvSpPr/>
          <p:nvPr/>
        </p:nvSpPr>
        <p:spPr>
          <a:xfrm>
            <a:off x="5134200" y="3459397"/>
            <a:ext cx="1275556" cy="1251517"/>
          </a:xfrm>
          <a:prstGeom prst="ellipse">
            <a:avLst/>
          </a:prstGeom>
          <a:solidFill>
            <a:srgbClr val="67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11"/>
          <p:cNvSpPr txBox="1"/>
          <p:nvPr/>
        </p:nvSpPr>
        <p:spPr>
          <a:xfrm>
            <a:off x="7223202" y="2072560"/>
            <a:ext cx="1484066" cy="5375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2400" b="1" dirty="0" smtClean="0">
                <a:solidFill>
                  <a:schemeClr val="bg1"/>
                </a:solidFill>
              </a:rPr>
              <a:t>新增</a:t>
            </a:r>
            <a:endParaRPr kumimoji="1" lang="zh-CN" altLang="en-US" sz="2400" b="1" dirty="0" smtClean="0">
              <a:solidFill>
                <a:schemeClr val="bg1"/>
              </a:solidFill>
            </a:endParaRPr>
          </a:p>
        </p:txBody>
      </p:sp>
      <p:pic>
        <p:nvPicPr>
          <p:cNvPr id="10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796" y="2745991"/>
            <a:ext cx="501948" cy="352432"/>
          </a:xfrm>
          <a:prstGeom prst="rect">
            <a:avLst/>
          </a:prstGeom>
        </p:spPr>
      </p:pic>
      <p:sp>
        <p:nvSpPr>
          <p:cNvPr id="11" name="椭圆 19"/>
          <p:cNvSpPr/>
          <p:nvPr/>
        </p:nvSpPr>
        <p:spPr>
          <a:xfrm>
            <a:off x="7258844" y="1819437"/>
            <a:ext cx="1732653" cy="1732653"/>
          </a:xfrm>
          <a:prstGeom prst="ellipse">
            <a:avLst/>
          </a:prstGeom>
          <a:solidFill>
            <a:srgbClr val="67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75602" y="2224960"/>
            <a:ext cx="1484066" cy="5375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2400" b="1" dirty="0" smtClean="0">
                <a:solidFill>
                  <a:schemeClr val="bg1"/>
                </a:solidFill>
              </a:rPr>
              <a:t>新增</a:t>
            </a:r>
            <a:endParaRPr kumimoji="1" lang="zh-CN" altLang="en-US" sz="2400" b="1" dirty="0" smtClean="0">
              <a:solidFill>
                <a:schemeClr val="bg1"/>
              </a:solidFill>
            </a:endParaRPr>
          </a:p>
        </p:txBody>
      </p:sp>
      <p:pic>
        <p:nvPicPr>
          <p:cNvPr id="13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196" y="2898391"/>
            <a:ext cx="501948" cy="352432"/>
          </a:xfrm>
          <a:prstGeom prst="rect">
            <a:avLst/>
          </a:prstGeom>
        </p:spPr>
      </p:pic>
      <p:sp>
        <p:nvSpPr>
          <p:cNvPr id="14" name="文本框 11"/>
          <p:cNvSpPr txBox="1"/>
          <p:nvPr/>
        </p:nvSpPr>
        <p:spPr>
          <a:xfrm>
            <a:off x="5029945" y="3807853"/>
            <a:ext cx="1484066" cy="5375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70000" lnSpcReduction="20000"/>
          </a:bodyPr>
          <a:lstStyle/>
          <a:p>
            <a:pPr algn="ctr"/>
            <a:r>
              <a:rPr kumimoji="1" lang="zh-CN" altLang="en-US" sz="2400" b="1" dirty="0" smtClean="0">
                <a:solidFill>
                  <a:schemeClr val="bg1"/>
                </a:solidFill>
              </a:rPr>
              <a:t>第二天</a:t>
            </a:r>
            <a:endParaRPr kumimoji="1" lang="en-US" altLang="zh-CN" sz="24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zh-CN" altLang="en-US" sz="2400" b="1" dirty="0" smtClean="0">
                <a:solidFill>
                  <a:schemeClr val="bg1"/>
                </a:solidFill>
              </a:rPr>
              <a:t>未活跃</a:t>
            </a:r>
            <a:endParaRPr kumimoji="1" lang="zh-CN" altLang="en-US" sz="2400" b="1" dirty="0" smtClean="0">
              <a:solidFill>
                <a:schemeClr val="bg1"/>
              </a:solidFill>
            </a:endParaRPr>
          </a:p>
        </p:txBody>
      </p:sp>
      <p:cxnSp>
        <p:nvCxnSpPr>
          <p:cNvPr id="15" name="直线箭头连接符 15"/>
          <p:cNvCxnSpPr/>
          <p:nvPr/>
        </p:nvCxnSpPr>
        <p:spPr>
          <a:xfrm flipH="1">
            <a:off x="6365631" y="2762550"/>
            <a:ext cx="762000" cy="78954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9"/>
          <p:cNvSpPr/>
          <p:nvPr/>
        </p:nvSpPr>
        <p:spPr>
          <a:xfrm>
            <a:off x="7538473" y="3857246"/>
            <a:ext cx="1275556" cy="1251517"/>
          </a:xfrm>
          <a:prstGeom prst="ellipse">
            <a:avLst/>
          </a:prstGeom>
          <a:solidFill>
            <a:srgbClr val="67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1"/>
          <p:cNvSpPr txBox="1"/>
          <p:nvPr/>
        </p:nvSpPr>
        <p:spPr>
          <a:xfrm>
            <a:off x="7434218" y="4205702"/>
            <a:ext cx="1484066" cy="5375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kumimoji="1" lang="en-US" altLang="zh-CN" sz="2400" b="1" dirty="0" smtClean="0">
                <a:solidFill>
                  <a:schemeClr val="bg1"/>
                </a:solidFill>
              </a:rPr>
              <a:t>Push</a:t>
            </a:r>
          </a:p>
        </p:txBody>
      </p:sp>
      <p:cxnSp>
        <p:nvCxnSpPr>
          <p:cNvPr id="21" name="直线箭头连接符 15"/>
          <p:cNvCxnSpPr/>
          <p:nvPr/>
        </p:nvCxnSpPr>
        <p:spPr>
          <a:xfrm>
            <a:off x="6480443" y="4255586"/>
            <a:ext cx="987109" cy="21452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19"/>
          <p:cNvSpPr/>
          <p:nvPr/>
        </p:nvSpPr>
        <p:spPr>
          <a:xfrm>
            <a:off x="10013996" y="3427162"/>
            <a:ext cx="1275556" cy="1251517"/>
          </a:xfrm>
          <a:prstGeom prst="ellipse">
            <a:avLst/>
          </a:prstGeom>
          <a:solidFill>
            <a:srgbClr val="67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11"/>
          <p:cNvSpPr txBox="1"/>
          <p:nvPr/>
        </p:nvSpPr>
        <p:spPr>
          <a:xfrm>
            <a:off x="9901378" y="3784126"/>
            <a:ext cx="1484066" cy="5375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70000" lnSpcReduction="20000"/>
          </a:bodyPr>
          <a:lstStyle/>
          <a:p>
            <a:pPr algn="ctr"/>
            <a:r>
              <a:rPr kumimoji="1" lang="zh-CN" altLang="en-US" sz="2400" b="1" dirty="0" smtClean="0">
                <a:solidFill>
                  <a:schemeClr val="bg1"/>
                </a:solidFill>
              </a:rPr>
              <a:t>未发生</a:t>
            </a:r>
            <a:endParaRPr kumimoji="1" lang="en-US" altLang="zh-CN" sz="24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zh-CN" altLang="en-US" sz="2400" b="1" dirty="0" smtClean="0">
                <a:solidFill>
                  <a:schemeClr val="bg1"/>
                </a:solidFill>
              </a:rPr>
              <a:t>响应</a:t>
            </a:r>
            <a:endParaRPr kumimoji="1" lang="en-US" altLang="zh-CN" sz="2400" b="1" dirty="0" smtClean="0">
              <a:solidFill>
                <a:schemeClr val="bg1"/>
              </a:solidFill>
            </a:endParaRPr>
          </a:p>
        </p:txBody>
      </p:sp>
      <p:cxnSp>
        <p:nvCxnSpPr>
          <p:cNvPr id="26" name="直线箭头连接符 15"/>
          <p:cNvCxnSpPr/>
          <p:nvPr/>
        </p:nvCxnSpPr>
        <p:spPr>
          <a:xfrm flipV="1">
            <a:off x="8926647" y="4138735"/>
            <a:ext cx="967283" cy="22411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19"/>
          <p:cNvSpPr/>
          <p:nvPr/>
        </p:nvSpPr>
        <p:spPr>
          <a:xfrm>
            <a:off x="7538473" y="5396904"/>
            <a:ext cx="1275556" cy="1251517"/>
          </a:xfrm>
          <a:prstGeom prst="ellipse">
            <a:avLst/>
          </a:prstGeom>
          <a:solidFill>
            <a:srgbClr val="67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11"/>
          <p:cNvSpPr txBox="1"/>
          <p:nvPr/>
        </p:nvSpPr>
        <p:spPr>
          <a:xfrm>
            <a:off x="7434218" y="5762375"/>
            <a:ext cx="1484066" cy="5375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2400" b="1" smtClean="0">
                <a:solidFill>
                  <a:schemeClr val="bg1"/>
                </a:solidFill>
              </a:rPr>
              <a:t>召回</a:t>
            </a:r>
            <a:endParaRPr kumimoji="1" lang="en-US" altLang="zh-CN" sz="2400" b="1" dirty="0" smtClean="0">
              <a:solidFill>
                <a:schemeClr val="bg1"/>
              </a:solidFill>
            </a:endParaRPr>
          </a:p>
        </p:txBody>
      </p:sp>
      <p:cxnSp>
        <p:nvCxnSpPr>
          <p:cNvPr id="31" name="直线箭头连接符 15"/>
          <p:cNvCxnSpPr/>
          <p:nvPr/>
        </p:nvCxnSpPr>
        <p:spPr>
          <a:xfrm flipH="1">
            <a:off x="8989205" y="4721471"/>
            <a:ext cx="1178076" cy="114230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AI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28" name="AutoShape 4" descr="/ENResource/p1292"/>
          <p:cNvSpPr>
            <a:spLocks noChangeAspect="1" noChangeArrowheads="1"/>
          </p:cNvSpPr>
          <p:nvPr/>
        </p:nvSpPr>
        <p:spPr bwMode="auto">
          <a:xfrm>
            <a:off x="0" y="0"/>
            <a:ext cx="3342290" cy="3342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文本框 9"/>
          <p:cNvSpPr txBox="1"/>
          <p:nvPr/>
        </p:nvSpPr>
        <p:spPr>
          <a:xfrm>
            <a:off x="838200" y="1400525"/>
            <a:ext cx="4964546" cy="35135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800" b="1" dirty="0" smtClean="0">
                <a:solidFill>
                  <a:schemeClr val="bg2"/>
                </a:solidFill>
                <a:latin typeface="+mn-ea"/>
              </a:rPr>
              <a:t>统计的</a:t>
            </a:r>
            <a:r>
              <a:rPr kumimoji="1" lang="en-US" altLang="zh-CN" sz="2800" b="1" dirty="0" smtClean="0">
                <a:solidFill>
                  <a:schemeClr val="bg2"/>
                </a:solidFill>
                <a:latin typeface="+mn-ea"/>
              </a:rPr>
              <a:t>AI</a:t>
            </a:r>
            <a:endParaRPr kumimoji="1" lang="en-US" altLang="zh-CN" sz="2800" b="1" dirty="0" smtClean="0">
              <a:solidFill>
                <a:schemeClr val="bg2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000" b="1" dirty="0" smtClean="0">
                <a:solidFill>
                  <a:srgbClr val="FFFFFF"/>
                </a:solidFill>
                <a:latin typeface="+mn-ea"/>
              </a:rPr>
              <a:t>预测流失用户目标群体。</a:t>
            </a:r>
            <a:endParaRPr kumimoji="1" lang="en-US" altLang="zh-CN" sz="2000" b="1" dirty="0" smtClean="0">
              <a:solidFill>
                <a:srgbClr val="FFFFFF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000" b="1" dirty="0" smtClean="0">
                <a:solidFill>
                  <a:srgbClr val="FFFFFF"/>
                </a:solidFill>
                <a:latin typeface="+mn-ea"/>
              </a:rPr>
              <a:t>输出用户特征。</a:t>
            </a:r>
            <a:endParaRPr kumimoji="1" lang="en-US" altLang="zh-CN" sz="2000" b="1" dirty="0" smtClean="0">
              <a:solidFill>
                <a:srgbClr val="FFFFFF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000" b="1" dirty="0" smtClean="0">
                <a:solidFill>
                  <a:srgbClr val="FFFFFF"/>
                </a:solidFill>
                <a:latin typeface="+mn-ea"/>
              </a:rPr>
              <a:t>分析流失原因。</a:t>
            </a:r>
            <a:endParaRPr kumimoji="1" lang="en-US" altLang="zh-CN" sz="2000" b="1" dirty="0" smtClean="0">
              <a:solidFill>
                <a:srgbClr val="FFFFFF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000" b="1" dirty="0" smtClean="0">
                <a:solidFill>
                  <a:srgbClr val="FFFFFF"/>
                </a:solidFill>
                <a:latin typeface="+mn-ea"/>
              </a:rPr>
              <a:t>挽回用户。</a:t>
            </a:r>
            <a:endParaRPr kumimoji="1" lang="en-US" altLang="zh-CN" sz="2000" b="1" dirty="0" smtClean="0">
              <a:solidFill>
                <a:srgbClr val="FFFFFF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endParaRPr kumimoji="1" lang="en-US" altLang="zh-CN" dirty="0" smtClean="0">
              <a:solidFill>
                <a:srgbClr val="FFFFF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 smtClean="0">
              <a:solidFill>
                <a:schemeClr val="bg1"/>
              </a:solidFill>
            </a:endParaRPr>
          </a:p>
          <a:p>
            <a:endParaRPr kumimoji="1"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8" name="椭圆 19"/>
          <p:cNvSpPr/>
          <p:nvPr/>
        </p:nvSpPr>
        <p:spPr>
          <a:xfrm>
            <a:off x="8351427" y="1360204"/>
            <a:ext cx="1275556" cy="1251517"/>
          </a:xfrm>
          <a:prstGeom prst="ellipse">
            <a:avLst/>
          </a:prstGeom>
          <a:solidFill>
            <a:srgbClr val="67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9"/>
          <p:cNvSpPr/>
          <p:nvPr/>
        </p:nvSpPr>
        <p:spPr>
          <a:xfrm>
            <a:off x="5029945" y="1360204"/>
            <a:ext cx="1448423" cy="1384197"/>
          </a:xfrm>
          <a:prstGeom prst="ellipse">
            <a:avLst/>
          </a:prstGeom>
          <a:solidFill>
            <a:srgbClr val="67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028730" y="1762303"/>
            <a:ext cx="1484066" cy="5375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2400" b="1" dirty="0" smtClean="0">
                <a:solidFill>
                  <a:schemeClr val="bg1"/>
                </a:solidFill>
              </a:rPr>
              <a:t>即将流失</a:t>
            </a:r>
            <a:endParaRPr kumimoji="1" lang="zh-CN" alt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8247172" y="1734781"/>
            <a:ext cx="1484066" cy="5375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2400" b="1" smtClean="0">
                <a:solidFill>
                  <a:schemeClr val="bg1"/>
                </a:solidFill>
              </a:rPr>
              <a:t>特征</a:t>
            </a:r>
            <a:endParaRPr kumimoji="1" lang="en-US" altLang="zh-CN" sz="2400" b="1" dirty="0" smtClean="0">
              <a:solidFill>
                <a:schemeClr val="bg1"/>
              </a:solidFill>
            </a:endParaRPr>
          </a:p>
        </p:txBody>
      </p:sp>
      <p:cxnSp>
        <p:nvCxnSpPr>
          <p:cNvPr id="15" name="直线箭头连接符 15"/>
          <p:cNvCxnSpPr/>
          <p:nvPr/>
        </p:nvCxnSpPr>
        <p:spPr>
          <a:xfrm flipH="1">
            <a:off x="6365631" y="2521980"/>
            <a:ext cx="1985796" cy="103011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9"/>
          <p:cNvSpPr/>
          <p:nvPr/>
        </p:nvSpPr>
        <p:spPr>
          <a:xfrm>
            <a:off x="5053733" y="3464668"/>
            <a:ext cx="1275556" cy="1251517"/>
          </a:xfrm>
          <a:prstGeom prst="ellipse">
            <a:avLst/>
          </a:prstGeom>
          <a:solidFill>
            <a:srgbClr val="67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1"/>
          <p:cNvSpPr txBox="1"/>
          <p:nvPr/>
        </p:nvSpPr>
        <p:spPr>
          <a:xfrm>
            <a:off x="4949478" y="3813124"/>
            <a:ext cx="1484066" cy="5375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2400" b="1" dirty="0" smtClean="0">
                <a:solidFill>
                  <a:schemeClr val="bg1"/>
                </a:solidFill>
              </a:rPr>
              <a:t>分析</a:t>
            </a:r>
            <a:endParaRPr kumimoji="1" lang="en-US" altLang="zh-CN" sz="2400" b="1" dirty="0" smtClean="0">
              <a:solidFill>
                <a:schemeClr val="bg1"/>
              </a:solidFill>
            </a:endParaRPr>
          </a:p>
        </p:txBody>
      </p:sp>
      <p:cxnSp>
        <p:nvCxnSpPr>
          <p:cNvPr id="21" name="直线箭头连接符 15"/>
          <p:cNvCxnSpPr>
            <a:endCxn id="14" idx="1"/>
          </p:cNvCxnSpPr>
          <p:nvPr/>
        </p:nvCxnSpPr>
        <p:spPr>
          <a:xfrm flipV="1">
            <a:off x="6550013" y="2003576"/>
            <a:ext cx="1697159" cy="5511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19"/>
          <p:cNvSpPr/>
          <p:nvPr/>
        </p:nvSpPr>
        <p:spPr>
          <a:xfrm>
            <a:off x="8344447" y="3464668"/>
            <a:ext cx="1275556" cy="1251517"/>
          </a:xfrm>
          <a:prstGeom prst="ellipse">
            <a:avLst/>
          </a:prstGeom>
          <a:solidFill>
            <a:srgbClr val="67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11"/>
          <p:cNvSpPr txBox="1"/>
          <p:nvPr/>
        </p:nvSpPr>
        <p:spPr>
          <a:xfrm>
            <a:off x="8240192" y="3830139"/>
            <a:ext cx="1484066" cy="5375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2400" b="1" dirty="0" smtClean="0">
                <a:solidFill>
                  <a:schemeClr val="bg1"/>
                </a:solidFill>
              </a:rPr>
              <a:t>挽回</a:t>
            </a:r>
            <a:endParaRPr kumimoji="1" lang="en-US" altLang="zh-CN" sz="2400" b="1" dirty="0" smtClean="0">
              <a:solidFill>
                <a:schemeClr val="bg1"/>
              </a:solidFill>
            </a:endParaRPr>
          </a:p>
        </p:txBody>
      </p:sp>
      <p:cxnSp>
        <p:nvCxnSpPr>
          <p:cNvPr id="31" name="直线箭头连接符 15"/>
          <p:cNvCxnSpPr>
            <a:stCxn id="20" idx="3"/>
            <a:endCxn id="30" idx="1"/>
          </p:cNvCxnSpPr>
          <p:nvPr/>
        </p:nvCxnSpPr>
        <p:spPr>
          <a:xfrm>
            <a:off x="6433544" y="4081919"/>
            <a:ext cx="1806648" cy="170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58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更专业的云计算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28" name="AutoShape 4" descr="/ENResource/p1292"/>
          <p:cNvSpPr>
            <a:spLocks noChangeAspect="1" noChangeArrowheads="1"/>
          </p:cNvSpPr>
          <p:nvPr/>
        </p:nvSpPr>
        <p:spPr bwMode="auto">
          <a:xfrm>
            <a:off x="0" y="0"/>
            <a:ext cx="3342290" cy="3342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02664" y="2637805"/>
            <a:ext cx="8386672" cy="183230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>
              <a:lnSpc>
                <a:spcPct val="150000"/>
              </a:lnSpc>
            </a:pPr>
            <a:endParaRPr kumimoji="1" lang="en-US" altLang="zh-CN" sz="3200" dirty="0" smtClean="0">
              <a:gradFill>
                <a:gsLst>
                  <a:gs pos="0">
                    <a:schemeClr val="bg2"/>
                  </a:gs>
                  <a:gs pos="100000">
                    <a:schemeClr val="accent4"/>
                  </a:gs>
                </a:gsLst>
                <a:lin ang="0" scaled="0"/>
              </a:gradFill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860017" y="1335730"/>
            <a:ext cx="4964546" cy="35135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800" b="1" dirty="0" smtClean="0">
                <a:solidFill>
                  <a:schemeClr val="bg2"/>
                </a:solidFill>
                <a:latin typeface="+mn-ea"/>
              </a:rPr>
              <a:t>云计算</a:t>
            </a:r>
            <a:endParaRPr kumimoji="1" lang="en-US" altLang="zh-CN" sz="2800" b="1" dirty="0" smtClean="0">
              <a:solidFill>
                <a:schemeClr val="bg2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endParaRPr kumimoji="1" lang="en-US" altLang="zh-CN" sz="2800" b="1" dirty="0" smtClean="0">
              <a:solidFill>
                <a:schemeClr val="bg2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000" b="1" dirty="0" smtClean="0">
                <a:solidFill>
                  <a:srgbClr val="FFFFFF"/>
                </a:solidFill>
                <a:latin typeface="+mn-ea"/>
              </a:rPr>
              <a:t>利用云计算的能力，实时处理数据的多维度交叉计算，节省开发者的服务器成本。</a:t>
            </a:r>
            <a:endParaRPr kumimoji="1" lang="en-US" altLang="zh-CN" sz="2000" b="1" dirty="0" smtClean="0">
              <a:solidFill>
                <a:srgbClr val="FFFFFF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000" b="1" dirty="0" smtClean="0">
                <a:solidFill>
                  <a:srgbClr val="FFFFFF"/>
                </a:solidFill>
                <a:latin typeface="+mn-ea"/>
              </a:rPr>
              <a:t>快速输出统计数据报表。</a:t>
            </a:r>
            <a:endParaRPr kumimoji="1" lang="en-US" altLang="zh-CN" sz="2000" b="1" dirty="0" smtClean="0">
              <a:solidFill>
                <a:srgbClr val="FFFFFF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000" b="1" dirty="0" smtClean="0">
                <a:solidFill>
                  <a:srgbClr val="FFFFFF"/>
                </a:solidFill>
                <a:latin typeface="+mn-ea"/>
              </a:rPr>
              <a:t>提供多样性的数据可视化工具。</a:t>
            </a:r>
            <a:endParaRPr kumimoji="1" lang="en-US" altLang="zh-CN" sz="2000" b="1" dirty="0" smtClean="0">
              <a:solidFill>
                <a:srgbClr val="FFFFFF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000" b="1" dirty="0" smtClean="0">
                <a:solidFill>
                  <a:srgbClr val="FFFFFF"/>
                </a:solidFill>
                <a:latin typeface="+mn-ea"/>
              </a:rPr>
              <a:t>多平台数据打通。</a:t>
            </a:r>
            <a:endParaRPr kumimoji="1" lang="en-US" altLang="zh-CN" sz="2000" b="1" dirty="0" smtClean="0">
              <a:solidFill>
                <a:srgbClr val="FFFFFF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endParaRPr kumimoji="1" lang="en-US" altLang="zh-CN" dirty="0" smtClean="0">
              <a:solidFill>
                <a:srgbClr val="FFFFF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 smtClean="0">
              <a:solidFill>
                <a:schemeClr val="bg1"/>
              </a:solidFill>
            </a:endParaRPr>
          </a:p>
          <a:p>
            <a:endParaRPr kumimoji="1" lang="en-US" altLang="zh-CN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7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16" y="2586528"/>
            <a:ext cx="2378481" cy="236196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675858" y="1251362"/>
            <a:ext cx="2438396" cy="1288415"/>
            <a:chOff x="6757361" y="2429174"/>
            <a:chExt cx="2438396" cy="1288415"/>
          </a:xfrm>
        </p:grpSpPr>
        <p:sp>
          <p:nvSpPr>
            <p:cNvPr id="7" name="标题 6"/>
            <p:cNvSpPr txBox="1"/>
            <p:nvPr/>
          </p:nvSpPr>
          <p:spPr>
            <a:xfrm>
              <a:off x="6757361" y="2429174"/>
              <a:ext cx="2438396" cy="11409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8000" dirty="0" smtClean="0">
                  <a:gradFill>
                    <a:gsLst>
                      <a:gs pos="0">
                        <a:schemeClr val="bg2"/>
                      </a:gs>
                      <a:gs pos="100000">
                        <a:schemeClr val="accent4"/>
                      </a:gs>
                    </a:gsLst>
                    <a:lin ang="0" scaled="0"/>
                  </a:gradFill>
                  <a:ea typeface="微软雅黑" panose="020B0503020204020204" pitchFamily="34" charset="-122"/>
                </a:rPr>
                <a:t>END</a:t>
              </a:r>
              <a:endParaRPr lang="zh-CN" altLang="en-US" sz="8000" dirty="0">
                <a:gradFill>
                  <a:gsLst>
                    <a:gs pos="0">
                      <a:schemeClr val="bg2"/>
                    </a:gs>
                    <a:gs pos="100000">
                      <a:schemeClr val="accent4"/>
                    </a:gs>
                  </a:gsLst>
                  <a:lin ang="0" scaled="0"/>
                </a:gradFill>
                <a:ea typeface="微软雅黑" panose="020B0503020204020204" pitchFamily="34" charset="-122"/>
              </a:endParaRPr>
            </a:p>
          </p:txBody>
        </p:sp>
        <p:sp>
          <p:nvSpPr>
            <p:cNvPr id="8" name="副标题 7"/>
            <p:cNvSpPr txBox="1"/>
            <p:nvPr/>
          </p:nvSpPr>
          <p:spPr>
            <a:xfrm>
              <a:off x="6787206" y="3389929"/>
              <a:ext cx="2339975" cy="3276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7500" lnSpcReduction="10000"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pc="600" dirty="0" smtClean="0">
                  <a:gradFill>
                    <a:gsLst>
                      <a:gs pos="0">
                        <a:schemeClr val="bg2"/>
                      </a:gs>
                      <a:gs pos="100000">
                        <a:schemeClr val="accent4"/>
                      </a:gs>
                    </a:gsLst>
                    <a:lin ang="0" scaled="0"/>
                  </a:gradFill>
                  <a:latin typeface="+mj-lt"/>
                  <a:ea typeface="微软雅黑" panose="020B0503020204020204" pitchFamily="34" charset="-122"/>
                </a:rPr>
                <a:t>T H </a:t>
              </a:r>
              <a:r>
                <a:rPr lang="en-US" altLang="zh-CN" spc="600" dirty="0">
                  <a:gradFill>
                    <a:gsLst>
                      <a:gs pos="0">
                        <a:schemeClr val="bg2"/>
                      </a:gs>
                      <a:gs pos="100000">
                        <a:schemeClr val="accent4"/>
                      </a:gs>
                    </a:gsLst>
                    <a:lin ang="0" scaled="0"/>
                  </a:gradFill>
                  <a:latin typeface="+mj-lt"/>
                  <a:ea typeface="微软雅黑" panose="020B0503020204020204" pitchFamily="34" charset="-122"/>
                </a:rPr>
                <a:t>A N K S</a:t>
              </a:r>
              <a:endParaRPr lang="zh-CN" altLang="en-US" spc="600" dirty="0">
                <a:gradFill>
                  <a:gsLst>
                    <a:gs pos="0">
                      <a:schemeClr val="bg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+mj-lt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2662686" y="5041201"/>
            <a:ext cx="2546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pc="6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数据改变世界</a:t>
            </a:r>
            <a:endParaRPr lang="zh-CN" altLang="en-US" spc="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27630" y="2825210"/>
            <a:ext cx="431225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张希</a:t>
            </a:r>
            <a:endParaRPr lang="en-US" altLang="zh-CN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186-1134-3321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Wechat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percy_0016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Email: 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zhangxi@jiguang.cn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Part I</a:t>
            </a:r>
            <a:br>
              <a:rPr lang="en-US" altLang="zh-CN" dirty="0" smtClean="0"/>
            </a:br>
            <a:r>
              <a:rPr lang="zh-CN" altLang="en-US" dirty="0" smtClean="0"/>
              <a:t>关于极光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直接连接符 292"/>
          <p:cNvCxnSpPr/>
          <p:nvPr/>
        </p:nvCxnSpPr>
        <p:spPr>
          <a:xfrm>
            <a:off x="2380266" y="2549544"/>
            <a:ext cx="3261802" cy="75555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endCxn id="122" idx="7"/>
          </p:cNvCxnSpPr>
          <p:nvPr/>
        </p:nvCxnSpPr>
        <p:spPr>
          <a:xfrm flipH="1">
            <a:off x="5683399" y="2081720"/>
            <a:ext cx="3200626" cy="119376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连接符 286"/>
          <p:cNvCxnSpPr>
            <a:stCxn id="122" idx="7"/>
          </p:cNvCxnSpPr>
          <p:nvPr/>
        </p:nvCxnSpPr>
        <p:spPr>
          <a:xfrm>
            <a:off x="5683399" y="3275487"/>
            <a:ext cx="3783809" cy="187025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极光产品线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71" name="组合 70"/>
          <p:cNvGrpSpPr/>
          <p:nvPr/>
        </p:nvGrpSpPr>
        <p:grpSpPr>
          <a:xfrm>
            <a:off x="4305961" y="1935335"/>
            <a:ext cx="2699544" cy="2699544"/>
            <a:chOff x="977153" y="2545976"/>
            <a:chExt cx="2187388" cy="2187388"/>
          </a:xfrm>
        </p:grpSpPr>
        <p:sp>
          <p:nvSpPr>
            <p:cNvPr id="72" name="椭圆 71"/>
            <p:cNvSpPr/>
            <p:nvPr/>
          </p:nvSpPr>
          <p:spPr>
            <a:xfrm>
              <a:off x="977153" y="2545976"/>
              <a:ext cx="2187388" cy="2187388"/>
            </a:xfrm>
            <a:prstGeom prst="ellipse">
              <a:avLst/>
            </a:prstGeom>
            <a:gradFill>
              <a:gsLst>
                <a:gs pos="35000">
                  <a:schemeClr val="bg2">
                    <a:alpha val="39000"/>
                    <a:lumMod val="53000"/>
                  </a:schemeClr>
                </a:gs>
                <a:gs pos="100000">
                  <a:schemeClr val="accent4">
                    <a:alpha val="50000"/>
                    <a:lumMod val="8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1161191" y="2730014"/>
              <a:ext cx="1819311" cy="1819311"/>
            </a:xfrm>
            <a:prstGeom prst="ellipse">
              <a:avLst/>
            </a:prstGeom>
            <a:gradFill>
              <a:gsLst>
                <a:gs pos="35000">
                  <a:schemeClr val="bg2">
                    <a:alpha val="50000"/>
                    <a:lumMod val="80000"/>
                  </a:schemeClr>
                </a:gs>
                <a:gs pos="100000">
                  <a:schemeClr val="accent4">
                    <a:alpha val="50000"/>
                    <a:lumMod val="8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1345229" y="2914052"/>
              <a:ext cx="1451236" cy="1451236"/>
            </a:xfrm>
            <a:prstGeom prst="ellipse">
              <a:avLst/>
            </a:prstGeom>
            <a:gradFill>
              <a:gsLst>
                <a:gs pos="35000">
                  <a:schemeClr val="bg2"/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3" name="组合 282"/>
          <p:cNvGrpSpPr/>
          <p:nvPr/>
        </p:nvGrpSpPr>
        <p:grpSpPr>
          <a:xfrm>
            <a:off x="4508473" y="2726735"/>
            <a:ext cx="2181372" cy="1030546"/>
            <a:chOff x="4178541" y="2921530"/>
            <a:chExt cx="2841235" cy="1342286"/>
          </a:xfrm>
        </p:grpSpPr>
        <p:sp>
          <p:nvSpPr>
            <p:cNvPr id="118" name="Freeform 5"/>
            <p:cNvSpPr>
              <a:spLocks noEditPoints="1"/>
            </p:cNvSpPr>
            <p:nvPr/>
          </p:nvSpPr>
          <p:spPr bwMode="auto">
            <a:xfrm>
              <a:off x="4895569" y="2921530"/>
              <a:ext cx="785382" cy="623687"/>
            </a:xfrm>
            <a:custGeom>
              <a:avLst/>
              <a:gdLst>
                <a:gd name="T0" fmla="*/ 85 w 816"/>
                <a:gd name="T1" fmla="*/ 614 h 648"/>
                <a:gd name="T2" fmla="*/ 0 w 816"/>
                <a:gd name="T3" fmla="*/ 614 h 648"/>
                <a:gd name="T4" fmla="*/ 64 w 816"/>
                <a:gd name="T5" fmla="*/ 180 h 648"/>
                <a:gd name="T6" fmla="*/ 140 w 816"/>
                <a:gd name="T7" fmla="*/ 180 h 648"/>
                <a:gd name="T8" fmla="*/ 85 w 816"/>
                <a:gd name="T9" fmla="*/ 614 h 648"/>
                <a:gd name="T10" fmla="*/ 307 w 816"/>
                <a:gd name="T11" fmla="*/ 0 h 648"/>
                <a:gd name="T12" fmla="*/ 300 w 816"/>
                <a:gd name="T13" fmla="*/ 65 h 648"/>
                <a:gd name="T14" fmla="*/ 362 w 816"/>
                <a:gd name="T15" fmla="*/ 65 h 648"/>
                <a:gd name="T16" fmla="*/ 336 w 816"/>
                <a:gd name="T17" fmla="*/ 127 h 648"/>
                <a:gd name="T18" fmla="*/ 296 w 816"/>
                <a:gd name="T19" fmla="*/ 127 h 648"/>
                <a:gd name="T20" fmla="*/ 244 w 816"/>
                <a:gd name="T21" fmla="*/ 648 h 648"/>
                <a:gd name="T22" fmla="*/ 104 w 816"/>
                <a:gd name="T23" fmla="*/ 648 h 648"/>
                <a:gd name="T24" fmla="*/ 154 w 816"/>
                <a:gd name="T25" fmla="*/ 127 h 648"/>
                <a:gd name="T26" fmla="*/ 69 w 816"/>
                <a:gd name="T27" fmla="*/ 127 h 648"/>
                <a:gd name="T28" fmla="*/ 54 w 816"/>
                <a:gd name="T29" fmla="*/ 65 h 648"/>
                <a:gd name="T30" fmla="*/ 161 w 816"/>
                <a:gd name="T31" fmla="*/ 65 h 648"/>
                <a:gd name="T32" fmla="*/ 168 w 816"/>
                <a:gd name="T33" fmla="*/ 0 h 648"/>
                <a:gd name="T34" fmla="*/ 307 w 816"/>
                <a:gd name="T35" fmla="*/ 0 h 648"/>
                <a:gd name="T36" fmla="*/ 367 w 816"/>
                <a:gd name="T37" fmla="*/ 180 h 648"/>
                <a:gd name="T38" fmla="*/ 338 w 816"/>
                <a:gd name="T39" fmla="*/ 459 h 648"/>
                <a:gd name="T40" fmla="*/ 274 w 816"/>
                <a:gd name="T41" fmla="*/ 459 h 648"/>
                <a:gd name="T42" fmla="*/ 303 w 816"/>
                <a:gd name="T43" fmla="*/ 180 h 648"/>
                <a:gd name="T44" fmla="*/ 367 w 816"/>
                <a:gd name="T45" fmla="*/ 180 h 648"/>
                <a:gd name="T46" fmla="*/ 357 w 816"/>
                <a:gd name="T47" fmla="*/ 60 h 648"/>
                <a:gd name="T48" fmla="*/ 343 w 816"/>
                <a:gd name="T49" fmla="*/ 0 h 648"/>
                <a:gd name="T50" fmla="*/ 816 w 816"/>
                <a:gd name="T51" fmla="*/ 0 h 648"/>
                <a:gd name="T52" fmla="*/ 731 w 816"/>
                <a:gd name="T53" fmla="*/ 203 h 648"/>
                <a:gd name="T54" fmla="*/ 797 w 816"/>
                <a:gd name="T55" fmla="*/ 203 h 648"/>
                <a:gd name="T56" fmla="*/ 790 w 816"/>
                <a:gd name="T57" fmla="*/ 277 h 648"/>
                <a:gd name="T58" fmla="*/ 681 w 816"/>
                <a:gd name="T59" fmla="*/ 461 h 648"/>
                <a:gd name="T60" fmla="*/ 771 w 816"/>
                <a:gd name="T61" fmla="*/ 648 h 648"/>
                <a:gd name="T62" fmla="*/ 634 w 816"/>
                <a:gd name="T63" fmla="*/ 648 h 648"/>
                <a:gd name="T64" fmla="*/ 606 w 816"/>
                <a:gd name="T65" fmla="*/ 588 h 648"/>
                <a:gd name="T66" fmla="*/ 568 w 816"/>
                <a:gd name="T67" fmla="*/ 648 h 648"/>
                <a:gd name="T68" fmla="*/ 426 w 816"/>
                <a:gd name="T69" fmla="*/ 648 h 648"/>
                <a:gd name="T70" fmla="*/ 532 w 816"/>
                <a:gd name="T71" fmla="*/ 476 h 648"/>
                <a:gd name="T72" fmla="*/ 506 w 816"/>
                <a:gd name="T73" fmla="*/ 406 h 648"/>
                <a:gd name="T74" fmla="*/ 504 w 816"/>
                <a:gd name="T75" fmla="*/ 433 h 648"/>
                <a:gd name="T76" fmla="*/ 416 w 816"/>
                <a:gd name="T77" fmla="*/ 648 h 648"/>
                <a:gd name="T78" fmla="*/ 272 w 816"/>
                <a:gd name="T79" fmla="*/ 648 h 648"/>
                <a:gd name="T80" fmla="*/ 367 w 816"/>
                <a:gd name="T81" fmla="*/ 414 h 648"/>
                <a:gd name="T82" fmla="*/ 402 w 816"/>
                <a:gd name="T83" fmla="*/ 60 h 648"/>
                <a:gd name="T84" fmla="*/ 357 w 816"/>
                <a:gd name="T85" fmla="*/ 60 h 648"/>
                <a:gd name="T86" fmla="*/ 601 w 816"/>
                <a:gd name="T87" fmla="*/ 309 h 648"/>
                <a:gd name="T88" fmla="*/ 615 w 816"/>
                <a:gd name="T89" fmla="*/ 340 h 648"/>
                <a:gd name="T90" fmla="*/ 660 w 816"/>
                <a:gd name="T91" fmla="*/ 266 h 648"/>
                <a:gd name="T92" fmla="*/ 556 w 816"/>
                <a:gd name="T93" fmla="*/ 266 h 648"/>
                <a:gd name="T94" fmla="*/ 651 w 816"/>
                <a:gd name="T95" fmla="*/ 60 h 648"/>
                <a:gd name="T96" fmla="*/ 539 w 816"/>
                <a:gd name="T97" fmla="*/ 60 h 648"/>
                <a:gd name="T98" fmla="*/ 516 w 816"/>
                <a:gd name="T99" fmla="*/ 309 h 648"/>
                <a:gd name="T100" fmla="*/ 601 w 816"/>
                <a:gd name="T101" fmla="*/ 3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16" h="648">
                  <a:moveTo>
                    <a:pt x="85" y="614"/>
                  </a:moveTo>
                  <a:lnTo>
                    <a:pt x="0" y="614"/>
                  </a:lnTo>
                  <a:lnTo>
                    <a:pt x="64" y="180"/>
                  </a:lnTo>
                  <a:lnTo>
                    <a:pt x="140" y="180"/>
                  </a:lnTo>
                  <a:lnTo>
                    <a:pt x="85" y="614"/>
                  </a:lnTo>
                  <a:close/>
                  <a:moveTo>
                    <a:pt x="307" y="0"/>
                  </a:moveTo>
                  <a:lnTo>
                    <a:pt x="300" y="65"/>
                  </a:lnTo>
                  <a:lnTo>
                    <a:pt x="362" y="65"/>
                  </a:lnTo>
                  <a:lnTo>
                    <a:pt x="336" y="127"/>
                  </a:lnTo>
                  <a:lnTo>
                    <a:pt x="296" y="127"/>
                  </a:lnTo>
                  <a:lnTo>
                    <a:pt x="244" y="648"/>
                  </a:lnTo>
                  <a:lnTo>
                    <a:pt x="104" y="648"/>
                  </a:lnTo>
                  <a:lnTo>
                    <a:pt x="154" y="127"/>
                  </a:lnTo>
                  <a:lnTo>
                    <a:pt x="69" y="127"/>
                  </a:lnTo>
                  <a:lnTo>
                    <a:pt x="54" y="65"/>
                  </a:lnTo>
                  <a:lnTo>
                    <a:pt x="161" y="65"/>
                  </a:lnTo>
                  <a:lnTo>
                    <a:pt x="168" y="0"/>
                  </a:lnTo>
                  <a:lnTo>
                    <a:pt x="307" y="0"/>
                  </a:lnTo>
                  <a:close/>
                  <a:moveTo>
                    <a:pt x="367" y="180"/>
                  </a:moveTo>
                  <a:lnTo>
                    <a:pt x="338" y="459"/>
                  </a:lnTo>
                  <a:lnTo>
                    <a:pt x="274" y="459"/>
                  </a:lnTo>
                  <a:lnTo>
                    <a:pt x="303" y="180"/>
                  </a:lnTo>
                  <a:lnTo>
                    <a:pt x="367" y="180"/>
                  </a:lnTo>
                  <a:close/>
                  <a:moveTo>
                    <a:pt x="357" y="60"/>
                  </a:moveTo>
                  <a:lnTo>
                    <a:pt x="343" y="0"/>
                  </a:lnTo>
                  <a:lnTo>
                    <a:pt x="816" y="0"/>
                  </a:lnTo>
                  <a:lnTo>
                    <a:pt x="731" y="203"/>
                  </a:lnTo>
                  <a:lnTo>
                    <a:pt x="797" y="203"/>
                  </a:lnTo>
                  <a:lnTo>
                    <a:pt x="790" y="277"/>
                  </a:lnTo>
                  <a:lnTo>
                    <a:pt x="681" y="461"/>
                  </a:lnTo>
                  <a:lnTo>
                    <a:pt x="771" y="648"/>
                  </a:lnTo>
                  <a:lnTo>
                    <a:pt x="634" y="648"/>
                  </a:lnTo>
                  <a:lnTo>
                    <a:pt x="606" y="588"/>
                  </a:lnTo>
                  <a:lnTo>
                    <a:pt x="568" y="648"/>
                  </a:lnTo>
                  <a:lnTo>
                    <a:pt x="426" y="648"/>
                  </a:lnTo>
                  <a:lnTo>
                    <a:pt x="532" y="476"/>
                  </a:lnTo>
                  <a:lnTo>
                    <a:pt x="506" y="406"/>
                  </a:lnTo>
                  <a:lnTo>
                    <a:pt x="504" y="433"/>
                  </a:lnTo>
                  <a:lnTo>
                    <a:pt x="416" y="648"/>
                  </a:lnTo>
                  <a:lnTo>
                    <a:pt x="272" y="648"/>
                  </a:lnTo>
                  <a:lnTo>
                    <a:pt x="367" y="414"/>
                  </a:lnTo>
                  <a:lnTo>
                    <a:pt x="402" y="60"/>
                  </a:lnTo>
                  <a:lnTo>
                    <a:pt x="357" y="60"/>
                  </a:lnTo>
                  <a:close/>
                  <a:moveTo>
                    <a:pt x="601" y="309"/>
                  </a:moveTo>
                  <a:lnTo>
                    <a:pt x="615" y="340"/>
                  </a:lnTo>
                  <a:lnTo>
                    <a:pt x="660" y="266"/>
                  </a:lnTo>
                  <a:lnTo>
                    <a:pt x="556" y="266"/>
                  </a:lnTo>
                  <a:lnTo>
                    <a:pt x="651" y="60"/>
                  </a:lnTo>
                  <a:lnTo>
                    <a:pt x="539" y="60"/>
                  </a:lnTo>
                  <a:lnTo>
                    <a:pt x="516" y="309"/>
                  </a:lnTo>
                  <a:lnTo>
                    <a:pt x="601" y="309"/>
                  </a:lnTo>
                  <a:close/>
                </a:path>
              </a:pathLst>
            </a:custGeom>
            <a:gradFill>
              <a:gsLst>
                <a:gs pos="68000">
                  <a:schemeClr val="bg1"/>
                </a:gs>
                <a:gs pos="100000">
                  <a:srgbClr val="7FF5C2">
                    <a:alpha val="82745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9" name="Freeform 6"/>
            <p:cNvSpPr>
              <a:spLocks noEditPoints="1"/>
            </p:cNvSpPr>
            <p:nvPr/>
          </p:nvSpPr>
          <p:spPr bwMode="auto">
            <a:xfrm>
              <a:off x="5680951" y="2921530"/>
              <a:ext cx="771907" cy="625612"/>
            </a:xfrm>
            <a:custGeom>
              <a:avLst/>
              <a:gdLst>
                <a:gd name="T0" fmla="*/ 769 w 802"/>
                <a:gd name="T1" fmla="*/ 261 h 650"/>
                <a:gd name="T2" fmla="*/ 743 w 802"/>
                <a:gd name="T3" fmla="*/ 320 h 650"/>
                <a:gd name="T4" fmla="*/ 613 w 802"/>
                <a:gd name="T5" fmla="*/ 320 h 650"/>
                <a:gd name="T6" fmla="*/ 587 w 802"/>
                <a:gd name="T7" fmla="*/ 588 h 650"/>
                <a:gd name="T8" fmla="*/ 743 w 802"/>
                <a:gd name="T9" fmla="*/ 588 h 650"/>
                <a:gd name="T10" fmla="*/ 717 w 802"/>
                <a:gd name="T11" fmla="*/ 650 h 650"/>
                <a:gd name="T12" fmla="*/ 421 w 802"/>
                <a:gd name="T13" fmla="*/ 650 h 650"/>
                <a:gd name="T14" fmla="*/ 454 w 802"/>
                <a:gd name="T15" fmla="*/ 320 h 650"/>
                <a:gd name="T16" fmla="*/ 369 w 802"/>
                <a:gd name="T17" fmla="*/ 320 h 650"/>
                <a:gd name="T18" fmla="*/ 180 w 802"/>
                <a:gd name="T19" fmla="*/ 650 h 650"/>
                <a:gd name="T20" fmla="*/ 0 w 802"/>
                <a:gd name="T21" fmla="*/ 650 h 650"/>
                <a:gd name="T22" fmla="*/ 196 w 802"/>
                <a:gd name="T23" fmla="*/ 320 h 650"/>
                <a:gd name="T24" fmla="*/ 59 w 802"/>
                <a:gd name="T25" fmla="*/ 320 h 650"/>
                <a:gd name="T26" fmla="*/ 45 w 802"/>
                <a:gd name="T27" fmla="*/ 261 h 650"/>
                <a:gd name="T28" fmla="*/ 327 w 802"/>
                <a:gd name="T29" fmla="*/ 261 h 650"/>
                <a:gd name="T30" fmla="*/ 353 w 802"/>
                <a:gd name="T31" fmla="*/ 0 h 650"/>
                <a:gd name="T32" fmla="*/ 511 w 802"/>
                <a:gd name="T33" fmla="*/ 0 h 650"/>
                <a:gd name="T34" fmla="*/ 485 w 802"/>
                <a:gd name="T35" fmla="*/ 261 h 650"/>
                <a:gd name="T36" fmla="*/ 769 w 802"/>
                <a:gd name="T37" fmla="*/ 261 h 650"/>
                <a:gd name="T38" fmla="*/ 230 w 802"/>
                <a:gd name="T39" fmla="*/ 3 h 650"/>
                <a:gd name="T40" fmla="*/ 305 w 802"/>
                <a:gd name="T41" fmla="*/ 223 h 650"/>
                <a:gd name="T42" fmla="*/ 137 w 802"/>
                <a:gd name="T43" fmla="*/ 223 h 650"/>
                <a:gd name="T44" fmla="*/ 66 w 802"/>
                <a:gd name="T45" fmla="*/ 3 h 650"/>
                <a:gd name="T46" fmla="*/ 230 w 802"/>
                <a:gd name="T47" fmla="*/ 3 h 650"/>
                <a:gd name="T48" fmla="*/ 802 w 802"/>
                <a:gd name="T49" fmla="*/ 3 h 650"/>
                <a:gd name="T50" fmla="*/ 684 w 802"/>
                <a:gd name="T51" fmla="*/ 223 h 650"/>
                <a:gd name="T52" fmla="*/ 516 w 802"/>
                <a:gd name="T53" fmla="*/ 223 h 650"/>
                <a:gd name="T54" fmla="*/ 639 w 802"/>
                <a:gd name="T55" fmla="*/ 3 h 650"/>
                <a:gd name="T56" fmla="*/ 802 w 802"/>
                <a:gd name="T57" fmla="*/ 3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02" h="650">
                  <a:moveTo>
                    <a:pt x="769" y="261"/>
                  </a:moveTo>
                  <a:lnTo>
                    <a:pt x="743" y="320"/>
                  </a:lnTo>
                  <a:lnTo>
                    <a:pt x="613" y="320"/>
                  </a:lnTo>
                  <a:lnTo>
                    <a:pt x="587" y="588"/>
                  </a:lnTo>
                  <a:lnTo>
                    <a:pt x="743" y="588"/>
                  </a:lnTo>
                  <a:lnTo>
                    <a:pt x="717" y="650"/>
                  </a:lnTo>
                  <a:lnTo>
                    <a:pt x="421" y="650"/>
                  </a:lnTo>
                  <a:lnTo>
                    <a:pt x="454" y="320"/>
                  </a:lnTo>
                  <a:lnTo>
                    <a:pt x="369" y="320"/>
                  </a:lnTo>
                  <a:lnTo>
                    <a:pt x="180" y="650"/>
                  </a:lnTo>
                  <a:lnTo>
                    <a:pt x="0" y="650"/>
                  </a:lnTo>
                  <a:lnTo>
                    <a:pt x="196" y="320"/>
                  </a:lnTo>
                  <a:lnTo>
                    <a:pt x="59" y="320"/>
                  </a:lnTo>
                  <a:lnTo>
                    <a:pt x="45" y="261"/>
                  </a:lnTo>
                  <a:lnTo>
                    <a:pt x="327" y="261"/>
                  </a:lnTo>
                  <a:lnTo>
                    <a:pt x="353" y="0"/>
                  </a:lnTo>
                  <a:lnTo>
                    <a:pt x="511" y="0"/>
                  </a:lnTo>
                  <a:lnTo>
                    <a:pt x="485" y="261"/>
                  </a:lnTo>
                  <a:lnTo>
                    <a:pt x="769" y="261"/>
                  </a:lnTo>
                  <a:close/>
                  <a:moveTo>
                    <a:pt x="230" y="3"/>
                  </a:moveTo>
                  <a:lnTo>
                    <a:pt x="305" y="223"/>
                  </a:lnTo>
                  <a:lnTo>
                    <a:pt x="137" y="223"/>
                  </a:lnTo>
                  <a:lnTo>
                    <a:pt x="66" y="3"/>
                  </a:lnTo>
                  <a:lnTo>
                    <a:pt x="230" y="3"/>
                  </a:lnTo>
                  <a:close/>
                  <a:moveTo>
                    <a:pt x="802" y="3"/>
                  </a:moveTo>
                  <a:lnTo>
                    <a:pt x="684" y="223"/>
                  </a:lnTo>
                  <a:lnTo>
                    <a:pt x="516" y="223"/>
                  </a:lnTo>
                  <a:lnTo>
                    <a:pt x="639" y="3"/>
                  </a:lnTo>
                  <a:lnTo>
                    <a:pt x="802" y="3"/>
                  </a:lnTo>
                  <a:close/>
                </a:path>
              </a:pathLst>
            </a:custGeom>
            <a:gradFill>
              <a:gsLst>
                <a:gs pos="68000">
                  <a:schemeClr val="bg1"/>
                </a:gs>
                <a:gs pos="100000">
                  <a:srgbClr val="7FF5C2">
                    <a:alpha val="82745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0" name="Freeform 7"/>
            <p:cNvSpPr>
              <a:spLocks noEditPoints="1"/>
            </p:cNvSpPr>
            <p:nvPr/>
          </p:nvSpPr>
          <p:spPr bwMode="auto">
            <a:xfrm>
              <a:off x="4178541" y="3712315"/>
              <a:ext cx="715121" cy="551501"/>
            </a:xfrm>
            <a:custGeom>
              <a:avLst/>
              <a:gdLst>
                <a:gd name="T0" fmla="*/ 0 w 743"/>
                <a:gd name="T1" fmla="*/ 513 h 573"/>
                <a:gd name="T2" fmla="*/ 731 w 743"/>
                <a:gd name="T3" fmla="*/ 513 h 573"/>
                <a:gd name="T4" fmla="*/ 705 w 743"/>
                <a:gd name="T5" fmla="*/ 573 h 573"/>
                <a:gd name="T6" fmla="*/ 14 w 743"/>
                <a:gd name="T7" fmla="*/ 573 h 573"/>
                <a:gd name="T8" fmla="*/ 0 w 743"/>
                <a:gd name="T9" fmla="*/ 513 h 573"/>
                <a:gd name="T10" fmla="*/ 90 w 743"/>
                <a:gd name="T11" fmla="*/ 0 h 573"/>
                <a:gd name="T12" fmla="*/ 743 w 743"/>
                <a:gd name="T13" fmla="*/ 0 h 573"/>
                <a:gd name="T14" fmla="*/ 717 w 743"/>
                <a:gd name="T15" fmla="*/ 60 h 573"/>
                <a:gd name="T16" fmla="*/ 104 w 743"/>
                <a:gd name="T17" fmla="*/ 60 h 573"/>
                <a:gd name="T18" fmla="*/ 90 w 743"/>
                <a:gd name="T19" fmla="*/ 0 h 573"/>
                <a:gd name="T20" fmla="*/ 90 w 743"/>
                <a:gd name="T21" fmla="*/ 243 h 573"/>
                <a:gd name="T22" fmla="*/ 693 w 743"/>
                <a:gd name="T23" fmla="*/ 243 h 573"/>
                <a:gd name="T24" fmla="*/ 667 w 743"/>
                <a:gd name="T25" fmla="*/ 303 h 573"/>
                <a:gd name="T26" fmla="*/ 104 w 743"/>
                <a:gd name="T27" fmla="*/ 303 h 573"/>
                <a:gd name="T28" fmla="*/ 90 w 743"/>
                <a:gd name="T29" fmla="*/ 24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43" h="573">
                  <a:moveTo>
                    <a:pt x="0" y="513"/>
                  </a:moveTo>
                  <a:lnTo>
                    <a:pt x="731" y="513"/>
                  </a:lnTo>
                  <a:lnTo>
                    <a:pt x="705" y="573"/>
                  </a:lnTo>
                  <a:lnTo>
                    <a:pt x="14" y="573"/>
                  </a:lnTo>
                  <a:lnTo>
                    <a:pt x="0" y="513"/>
                  </a:lnTo>
                  <a:close/>
                  <a:moveTo>
                    <a:pt x="90" y="0"/>
                  </a:moveTo>
                  <a:lnTo>
                    <a:pt x="743" y="0"/>
                  </a:lnTo>
                  <a:lnTo>
                    <a:pt x="717" y="60"/>
                  </a:lnTo>
                  <a:lnTo>
                    <a:pt x="104" y="60"/>
                  </a:lnTo>
                  <a:lnTo>
                    <a:pt x="90" y="0"/>
                  </a:lnTo>
                  <a:close/>
                  <a:moveTo>
                    <a:pt x="90" y="243"/>
                  </a:moveTo>
                  <a:lnTo>
                    <a:pt x="693" y="243"/>
                  </a:lnTo>
                  <a:lnTo>
                    <a:pt x="667" y="303"/>
                  </a:lnTo>
                  <a:lnTo>
                    <a:pt x="104" y="303"/>
                  </a:lnTo>
                  <a:lnTo>
                    <a:pt x="90" y="243"/>
                  </a:lnTo>
                  <a:close/>
                </a:path>
              </a:pathLst>
            </a:custGeom>
            <a:gradFill>
              <a:gsLst>
                <a:gs pos="54000">
                  <a:schemeClr val="bg1"/>
                </a:gs>
                <a:gs pos="100000">
                  <a:srgbClr val="12E48A">
                    <a:alpha val="92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1" name="Freeform 8"/>
            <p:cNvSpPr/>
            <p:nvPr/>
          </p:nvSpPr>
          <p:spPr bwMode="auto">
            <a:xfrm>
              <a:off x="4877300" y="3643016"/>
              <a:ext cx="721858" cy="620800"/>
            </a:xfrm>
            <a:custGeom>
              <a:avLst/>
              <a:gdLst>
                <a:gd name="T0" fmla="*/ 187 w 750"/>
                <a:gd name="T1" fmla="*/ 645 h 645"/>
                <a:gd name="T2" fmla="*/ 0 w 750"/>
                <a:gd name="T3" fmla="*/ 645 h 645"/>
                <a:gd name="T4" fmla="*/ 317 w 750"/>
                <a:gd name="T5" fmla="*/ 294 h 645"/>
                <a:gd name="T6" fmla="*/ 327 w 750"/>
                <a:gd name="T7" fmla="*/ 196 h 645"/>
                <a:gd name="T8" fmla="*/ 90 w 750"/>
                <a:gd name="T9" fmla="*/ 196 h 645"/>
                <a:gd name="T10" fmla="*/ 78 w 750"/>
                <a:gd name="T11" fmla="*/ 136 h 645"/>
                <a:gd name="T12" fmla="*/ 331 w 750"/>
                <a:gd name="T13" fmla="*/ 136 h 645"/>
                <a:gd name="T14" fmla="*/ 346 w 750"/>
                <a:gd name="T15" fmla="*/ 0 h 645"/>
                <a:gd name="T16" fmla="*/ 502 w 750"/>
                <a:gd name="T17" fmla="*/ 0 h 645"/>
                <a:gd name="T18" fmla="*/ 490 w 750"/>
                <a:gd name="T19" fmla="*/ 136 h 645"/>
                <a:gd name="T20" fmla="*/ 750 w 750"/>
                <a:gd name="T21" fmla="*/ 136 h 645"/>
                <a:gd name="T22" fmla="*/ 724 w 750"/>
                <a:gd name="T23" fmla="*/ 196 h 645"/>
                <a:gd name="T24" fmla="*/ 483 w 750"/>
                <a:gd name="T25" fmla="*/ 196 h 645"/>
                <a:gd name="T26" fmla="*/ 473 w 750"/>
                <a:gd name="T27" fmla="*/ 292 h 645"/>
                <a:gd name="T28" fmla="*/ 727 w 750"/>
                <a:gd name="T29" fmla="*/ 645 h 645"/>
                <a:gd name="T30" fmla="*/ 533 w 750"/>
                <a:gd name="T31" fmla="*/ 645 h 645"/>
                <a:gd name="T32" fmla="*/ 384 w 750"/>
                <a:gd name="T33" fmla="*/ 425 h 645"/>
                <a:gd name="T34" fmla="*/ 187 w 750"/>
                <a:gd name="T35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0" h="645">
                  <a:moveTo>
                    <a:pt x="187" y="645"/>
                  </a:moveTo>
                  <a:lnTo>
                    <a:pt x="0" y="645"/>
                  </a:lnTo>
                  <a:lnTo>
                    <a:pt x="317" y="294"/>
                  </a:lnTo>
                  <a:lnTo>
                    <a:pt x="327" y="196"/>
                  </a:lnTo>
                  <a:lnTo>
                    <a:pt x="90" y="196"/>
                  </a:lnTo>
                  <a:lnTo>
                    <a:pt x="78" y="136"/>
                  </a:lnTo>
                  <a:lnTo>
                    <a:pt x="331" y="136"/>
                  </a:lnTo>
                  <a:lnTo>
                    <a:pt x="346" y="0"/>
                  </a:lnTo>
                  <a:lnTo>
                    <a:pt x="502" y="0"/>
                  </a:lnTo>
                  <a:lnTo>
                    <a:pt x="490" y="136"/>
                  </a:lnTo>
                  <a:lnTo>
                    <a:pt x="750" y="136"/>
                  </a:lnTo>
                  <a:lnTo>
                    <a:pt x="724" y="196"/>
                  </a:lnTo>
                  <a:lnTo>
                    <a:pt x="483" y="196"/>
                  </a:lnTo>
                  <a:lnTo>
                    <a:pt x="473" y="292"/>
                  </a:lnTo>
                  <a:lnTo>
                    <a:pt x="727" y="645"/>
                  </a:lnTo>
                  <a:lnTo>
                    <a:pt x="533" y="645"/>
                  </a:lnTo>
                  <a:lnTo>
                    <a:pt x="384" y="425"/>
                  </a:lnTo>
                  <a:lnTo>
                    <a:pt x="187" y="645"/>
                  </a:lnTo>
                  <a:close/>
                </a:path>
              </a:pathLst>
            </a:custGeom>
            <a:gradFill>
              <a:gsLst>
                <a:gs pos="54000">
                  <a:schemeClr val="bg1"/>
                </a:gs>
                <a:gs pos="100000">
                  <a:srgbClr val="12E48A">
                    <a:alpha val="92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2" name="Freeform 9"/>
            <p:cNvSpPr>
              <a:spLocks noEditPoints="1"/>
            </p:cNvSpPr>
            <p:nvPr/>
          </p:nvSpPr>
          <p:spPr bwMode="auto">
            <a:xfrm>
              <a:off x="5587609" y="3636279"/>
              <a:ext cx="735333" cy="627537"/>
            </a:xfrm>
            <a:custGeom>
              <a:avLst/>
              <a:gdLst>
                <a:gd name="T0" fmla="*/ 258 w 764"/>
                <a:gd name="T1" fmla="*/ 0 h 652"/>
                <a:gd name="T2" fmla="*/ 171 w 764"/>
                <a:gd name="T3" fmla="*/ 239 h 652"/>
                <a:gd name="T4" fmla="*/ 185 w 764"/>
                <a:gd name="T5" fmla="*/ 239 h 652"/>
                <a:gd name="T6" fmla="*/ 145 w 764"/>
                <a:gd name="T7" fmla="*/ 652 h 652"/>
                <a:gd name="T8" fmla="*/ 7 w 764"/>
                <a:gd name="T9" fmla="*/ 652 h 652"/>
                <a:gd name="T10" fmla="*/ 41 w 764"/>
                <a:gd name="T11" fmla="*/ 311 h 652"/>
                <a:gd name="T12" fmla="*/ 0 w 764"/>
                <a:gd name="T13" fmla="*/ 311 h 652"/>
                <a:gd name="T14" fmla="*/ 126 w 764"/>
                <a:gd name="T15" fmla="*/ 0 h 652"/>
                <a:gd name="T16" fmla="*/ 258 w 764"/>
                <a:gd name="T17" fmla="*/ 0 h 652"/>
                <a:gd name="T18" fmla="*/ 284 w 764"/>
                <a:gd name="T19" fmla="*/ 177 h 652"/>
                <a:gd name="T20" fmla="*/ 405 w 764"/>
                <a:gd name="T21" fmla="*/ 177 h 652"/>
                <a:gd name="T22" fmla="*/ 282 w 764"/>
                <a:gd name="T23" fmla="*/ 602 h 652"/>
                <a:gd name="T24" fmla="*/ 156 w 764"/>
                <a:gd name="T25" fmla="*/ 602 h 652"/>
                <a:gd name="T26" fmla="*/ 284 w 764"/>
                <a:gd name="T27" fmla="*/ 177 h 652"/>
                <a:gd name="T28" fmla="*/ 596 w 764"/>
                <a:gd name="T29" fmla="*/ 463 h 652"/>
                <a:gd name="T30" fmla="*/ 570 w 764"/>
                <a:gd name="T31" fmla="*/ 523 h 652"/>
                <a:gd name="T32" fmla="*/ 518 w 764"/>
                <a:gd name="T33" fmla="*/ 523 h 652"/>
                <a:gd name="T34" fmla="*/ 507 w 764"/>
                <a:gd name="T35" fmla="*/ 652 h 652"/>
                <a:gd name="T36" fmla="*/ 384 w 764"/>
                <a:gd name="T37" fmla="*/ 652 h 652"/>
                <a:gd name="T38" fmla="*/ 398 w 764"/>
                <a:gd name="T39" fmla="*/ 523 h 652"/>
                <a:gd name="T40" fmla="*/ 341 w 764"/>
                <a:gd name="T41" fmla="*/ 523 h 652"/>
                <a:gd name="T42" fmla="*/ 327 w 764"/>
                <a:gd name="T43" fmla="*/ 463 h 652"/>
                <a:gd name="T44" fmla="*/ 388 w 764"/>
                <a:gd name="T45" fmla="*/ 463 h 652"/>
                <a:gd name="T46" fmla="*/ 419 w 764"/>
                <a:gd name="T47" fmla="*/ 141 h 652"/>
                <a:gd name="T48" fmla="*/ 256 w 764"/>
                <a:gd name="T49" fmla="*/ 141 h 652"/>
                <a:gd name="T50" fmla="*/ 242 w 764"/>
                <a:gd name="T51" fmla="*/ 81 h 652"/>
                <a:gd name="T52" fmla="*/ 424 w 764"/>
                <a:gd name="T53" fmla="*/ 81 h 652"/>
                <a:gd name="T54" fmla="*/ 433 w 764"/>
                <a:gd name="T55" fmla="*/ 0 h 652"/>
                <a:gd name="T56" fmla="*/ 585 w 764"/>
                <a:gd name="T57" fmla="*/ 0 h 652"/>
                <a:gd name="T58" fmla="*/ 578 w 764"/>
                <a:gd name="T59" fmla="*/ 81 h 652"/>
                <a:gd name="T60" fmla="*/ 764 w 764"/>
                <a:gd name="T61" fmla="*/ 81 h 652"/>
                <a:gd name="T62" fmla="*/ 741 w 764"/>
                <a:gd name="T63" fmla="*/ 141 h 652"/>
                <a:gd name="T64" fmla="*/ 570 w 764"/>
                <a:gd name="T65" fmla="*/ 141 h 652"/>
                <a:gd name="T66" fmla="*/ 540 w 764"/>
                <a:gd name="T67" fmla="*/ 463 h 652"/>
                <a:gd name="T68" fmla="*/ 596 w 764"/>
                <a:gd name="T69" fmla="*/ 463 h 652"/>
                <a:gd name="T70" fmla="*/ 575 w 764"/>
                <a:gd name="T71" fmla="*/ 177 h 652"/>
                <a:gd name="T72" fmla="*/ 698 w 764"/>
                <a:gd name="T73" fmla="*/ 177 h 652"/>
                <a:gd name="T74" fmla="*/ 736 w 764"/>
                <a:gd name="T75" fmla="*/ 602 h 652"/>
                <a:gd name="T76" fmla="*/ 613 w 764"/>
                <a:gd name="T77" fmla="*/ 602 h 652"/>
                <a:gd name="T78" fmla="*/ 575 w 764"/>
                <a:gd name="T79" fmla="*/ 17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4" h="652">
                  <a:moveTo>
                    <a:pt x="258" y="0"/>
                  </a:moveTo>
                  <a:lnTo>
                    <a:pt x="171" y="239"/>
                  </a:lnTo>
                  <a:lnTo>
                    <a:pt x="185" y="239"/>
                  </a:lnTo>
                  <a:lnTo>
                    <a:pt x="145" y="652"/>
                  </a:lnTo>
                  <a:lnTo>
                    <a:pt x="7" y="652"/>
                  </a:lnTo>
                  <a:lnTo>
                    <a:pt x="41" y="311"/>
                  </a:lnTo>
                  <a:lnTo>
                    <a:pt x="0" y="311"/>
                  </a:lnTo>
                  <a:lnTo>
                    <a:pt x="126" y="0"/>
                  </a:lnTo>
                  <a:lnTo>
                    <a:pt x="258" y="0"/>
                  </a:lnTo>
                  <a:close/>
                  <a:moveTo>
                    <a:pt x="284" y="177"/>
                  </a:moveTo>
                  <a:lnTo>
                    <a:pt x="405" y="177"/>
                  </a:lnTo>
                  <a:lnTo>
                    <a:pt x="282" y="602"/>
                  </a:lnTo>
                  <a:lnTo>
                    <a:pt x="156" y="602"/>
                  </a:lnTo>
                  <a:lnTo>
                    <a:pt x="284" y="177"/>
                  </a:lnTo>
                  <a:close/>
                  <a:moveTo>
                    <a:pt x="596" y="463"/>
                  </a:moveTo>
                  <a:lnTo>
                    <a:pt x="570" y="523"/>
                  </a:lnTo>
                  <a:lnTo>
                    <a:pt x="518" y="523"/>
                  </a:lnTo>
                  <a:lnTo>
                    <a:pt x="507" y="652"/>
                  </a:lnTo>
                  <a:lnTo>
                    <a:pt x="384" y="652"/>
                  </a:lnTo>
                  <a:lnTo>
                    <a:pt x="398" y="523"/>
                  </a:lnTo>
                  <a:lnTo>
                    <a:pt x="341" y="523"/>
                  </a:lnTo>
                  <a:lnTo>
                    <a:pt x="327" y="463"/>
                  </a:lnTo>
                  <a:lnTo>
                    <a:pt x="388" y="463"/>
                  </a:lnTo>
                  <a:lnTo>
                    <a:pt x="419" y="141"/>
                  </a:lnTo>
                  <a:lnTo>
                    <a:pt x="256" y="141"/>
                  </a:lnTo>
                  <a:lnTo>
                    <a:pt x="242" y="81"/>
                  </a:lnTo>
                  <a:lnTo>
                    <a:pt x="424" y="81"/>
                  </a:lnTo>
                  <a:lnTo>
                    <a:pt x="433" y="0"/>
                  </a:lnTo>
                  <a:lnTo>
                    <a:pt x="585" y="0"/>
                  </a:lnTo>
                  <a:lnTo>
                    <a:pt x="578" y="81"/>
                  </a:lnTo>
                  <a:lnTo>
                    <a:pt x="764" y="81"/>
                  </a:lnTo>
                  <a:lnTo>
                    <a:pt x="741" y="141"/>
                  </a:lnTo>
                  <a:lnTo>
                    <a:pt x="570" y="141"/>
                  </a:lnTo>
                  <a:lnTo>
                    <a:pt x="540" y="463"/>
                  </a:lnTo>
                  <a:lnTo>
                    <a:pt x="596" y="463"/>
                  </a:lnTo>
                  <a:close/>
                  <a:moveTo>
                    <a:pt x="575" y="177"/>
                  </a:moveTo>
                  <a:lnTo>
                    <a:pt x="698" y="177"/>
                  </a:lnTo>
                  <a:lnTo>
                    <a:pt x="736" y="602"/>
                  </a:lnTo>
                  <a:lnTo>
                    <a:pt x="613" y="602"/>
                  </a:lnTo>
                  <a:lnTo>
                    <a:pt x="575" y="177"/>
                  </a:lnTo>
                  <a:close/>
                </a:path>
              </a:pathLst>
            </a:custGeom>
            <a:gradFill>
              <a:gsLst>
                <a:gs pos="54000">
                  <a:schemeClr val="bg1"/>
                </a:gs>
                <a:gs pos="100000">
                  <a:srgbClr val="12E48A">
                    <a:alpha val="92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3" name="Freeform 10"/>
            <p:cNvSpPr>
              <a:spLocks noEditPoints="1"/>
            </p:cNvSpPr>
            <p:nvPr/>
          </p:nvSpPr>
          <p:spPr bwMode="auto">
            <a:xfrm>
              <a:off x="6270968" y="3636279"/>
              <a:ext cx="748808" cy="627537"/>
            </a:xfrm>
            <a:custGeom>
              <a:avLst/>
              <a:gdLst>
                <a:gd name="T0" fmla="*/ 111 w 778"/>
                <a:gd name="T1" fmla="*/ 473 h 652"/>
                <a:gd name="T2" fmla="*/ 282 w 778"/>
                <a:gd name="T3" fmla="*/ 473 h 652"/>
                <a:gd name="T4" fmla="*/ 170 w 778"/>
                <a:gd name="T5" fmla="*/ 645 h 652"/>
                <a:gd name="T6" fmla="*/ 0 w 778"/>
                <a:gd name="T7" fmla="*/ 645 h 652"/>
                <a:gd name="T8" fmla="*/ 111 w 778"/>
                <a:gd name="T9" fmla="*/ 473 h 652"/>
                <a:gd name="T10" fmla="*/ 248 w 778"/>
                <a:gd name="T11" fmla="*/ 590 h 652"/>
                <a:gd name="T12" fmla="*/ 317 w 778"/>
                <a:gd name="T13" fmla="*/ 590 h 652"/>
                <a:gd name="T14" fmla="*/ 331 w 778"/>
                <a:gd name="T15" fmla="*/ 435 h 652"/>
                <a:gd name="T16" fmla="*/ 59 w 778"/>
                <a:gd name="T17" fmla="*/ 435 h 652"/>
                <a:gd name="T18" fmla="*/ 64 w 778"/>
                <a:gd name="T19" fmla="*/ 389 h 652"/>
                <a:gd name="T20" fmla="*/ 319 w 778"/>
                <a:gd name="T21" fmla="*/ 241 h 652"/>
                <a:gd name="T22" fmla="*/ 97 w 778"/>
                <a:gd name="T23" fmla="*/ 241 h 652"/>
                <a:gd name="T24" fmla="*/ 104 w 778"/>
                <a:gd name="T25" fmla="*/ 184 h 652"/>
                <a:gd name="T26" fmla="*/ 232 w 778"/>
                <a:gd name="T27" fmla="*/ 65 h 652"/>
                <a:gd name="T28" fmla="*/ 106 w 778"/>
                <a:gd name="T29" fmla="*/ 65 h 652"/>
                <a:gd name="T30" fmla="*/ 95 w 778"/>
                <a:gd name="T31" fmla="*/ 0 h 652"/>
                <a:gd name="T32" fmla="*/ 778 w 778"/>
                <a:gd name="T33" fmla="*/ 0 h 652"/>
                <a:gd name="T34" fmla="*/ 750 w 778"/>
                <a:gd name="T35" fmla="*/ 65 h 652"/>
                <a:gd name="T36" fmla="*/ 440 w 778"/>
                <a:gd name="T37" fmla="*/ 65 h 652"/>
                <a:gd name="T38" fmla="*/ 310 w 778"/>
                <a:gd name="T39" fmla="*/ 182 h 652"/>
                <a:gd name="T40" fmla="*/ 409 w 778"/>
                <a:gd name="T41" fmla="*/ 182 h 652"/>
                <a:gd name="T42" fmla="*/ 506 w 778"/>
                <a:gd name="T43" fmla="*/ 127 h 652"/>
                <a:gd name="T44" fmla="*/ 738 w 778"/>
                <a:gd name="T45" fmla="*/ 127 h 652"/>
                <a:gd name="T46" fmla="*/ 353 w 778"/>
                <a:gd name="T47" fmla="*/ 375 h 652"/>
                <a:gd name="T48" fmla="*/ 570 w 778"/>
                <a:gd name="T49" fmla="*/ 375 h 652"/>
                <a:gd name="T50" fmla="*/ 532 w 778"/>
                <a:gd name="T51" fmla="*/ 284 h 652"/>
                <a:gd name="T52" fmla="*/ 705 w 778"/>
                <a:gd name="T53" fmla="*/ 284 h 652"/>
                <a:gd name="T54" fmla="*/ 774 w 778"/>
                <a:gd name="T55" fmla="*/ 459 h 652"/>
                <a:gd name="T56" fmla="*/ 601 w 778"/>
                <a:gd name="T57" fmla="*/ 459 h 652"/>
                <a:gd name="T58" fmla="*/ 591 w 778"/>
                <a:gd name="T59" fmla="*/ 435 h 652"/>
                <a:gd name="T60" fmla="*/ 487 w 778"/>
                <a:gd name="T61" fmla="*/ 435 h 652"/>
                <a:gd name="T62" fmla="*/ 466 w 778"/>
                <a:gd name="T63" fmla="*/ 652 h 652"/>
                <a:gd name="T64" fmla="*/ 241 w 778"/>
                <a:gd name="T65" fmla="*/ 652 h 652"/>
                <a:gd name="T66" fmla="*/ 248 w 778"/>
                <a:gd name="T67" fmla="*/ 590 h 652"/>
                <a:gd name="T68" fmla="*/ 509 w 778"/>
                <a:gd name="T69" fmla="*/ 473 h 652"/>
                <a:gd name="T70" fmla="*/ 681 w 778"/>
                <a:gd name="T71" fmla="*/ 473 h 652"/>
                <a:gd name="T72" fmla="*/ 752 w 778"/>
                <a:gd name="T73" fmla="*/ 645 h 652"/>
                <a:gd name="T74" fmla="*/ 580 w 778"/>
                <a:gd name="T75" fmla="*/ 645 h 652"/>
                <a:gd name="T76" fmla="*/ 509 w 778"/>
                <a:gd name="T77" fmla="*/ 473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8" h="652">
                  <a:moveTo>
                    <a:pt x="111" y="473"/>
                  </a:moveTo>
                  <a:lnTo>
                    <a:pt x="282" y="473"/>
                  </a:lnTo>
                  <a:lnTo>
                    <a:pt x="170" y="645"/>
                  </a:lnTo>
                  <a:lnTo>
                    <a:pt x="0" y="645"/>
                  </a:lnTo>
                  <a:lnTo>
                    <a:pt x="111" y="473"/>
                  </a:lnTo>
                  <a:close/>
                  <a:moveTo>
                    <a:pt x="248" y="590"/>
                  </a:moveTo>
                  <a:lnTo>
                    <a:pt x="317" y="590"/>
                  </a:lnTo>
                  <a:lnTo>
                    <a:pt x="331" y="435"/>
                  </a:lnTo>
                  <a:lnTo>
                    <a:pt x="59" y="435"/>
                  </a:lnTo>
                  <a:lnTo>
                    <a:pt x="64" y="389"/>
                  </a:lnTo>
                  <a:lnTo>
                    <a:pt x="319" y="241"/>
                  </a:lnTo>
                  <a:lnTo>
                    <a:pt x="97" y="241"/>
                  </a:lnTo>
                  <a:lnTo>
                    <a:pt x="104" y="184"/>
                  </a:lnTo>
                  <a:lnTo>
                    <a:pt x="232" y="65"/>
                  </a:lnTo>
                  <a:lnTo>
                    <a:pt x="106" y="65"/>
                  </a:lnTo>
                  <a:lnTo>
                    <a:pt x="95" y="0"/>
                  </a:lnTo>
                  <a:lnTo>
                    <a:pt x="778" y="0"/>
                  </a:lnTo>
                  <a:lnTo>
                    <a:pt x="750" y="65"/>
                  </a:lnTo>
                  <a:lnTo>
                    <a:pt x="440" y="65"/>
                  </a:lnTo>
                  <a:lnTo>
                    <a:pt x="310" y="182"/>
                  </a:lnTo>
                  <a:lnTo>
                    <a:pt x="409" y="182"/>
                  </a:lnTo>
                  <a:lnTo>
                    <a:pt x="506" y="127"/>
                  </a:lnTo>
                  <a:lnTo>
                    <a:pt x="738" y="127"/>
                  </a:lnTo>
                  <a:lnTo>
                    <a:pt x="353" y="375"/>
                  </a:lnTo>
                  <a:lnTo>
                    <a:pt x="570" y="375"/>
                  </a:lnTo>
                  <a:lnTo>
                    <a:pt x="532" y="284"/>
                  </a:lnTo>
                  <a:lnTo>
                    <a:pt x="705" y="284"/>
                  </a:lnTo>
                  <a:lnTo>
                    <a:pt x="774" y="459"/>
                  </a:lnTo>
                  <a:lnTo>
                    <a:pt x="601" y="459"/>
                  </a:lnTo>
                  <a:lnTo>
                    <a:pt x="591" y="435"/>
                  </a:lnTo>
                  <a:lnTo>
                    <a:pt x="487" y="435"/>
                  </a:lnTo>
                  <a:lnTo>
                    <a:pt x="466" y="652"/>
                  </a:lnTo>
                  <a:lnTo>
                    <a:pt x="241" y="652"/>
                  </a:lnTo>
                  <a:lnTo>
                    <a:pt x="248" y="590"/>
                  </a:lnTo>
                  <a:close/>
                  <a:moveTo>
                    <a:pt x="509" y="473"/>
                  </a:moveTo>
                  <a:lnTo>
                    <a:pt x="681" y="473"/>
                  </a:lnTo>
                  <a:lnTo>
                    <a:pt x="752" y="645"/>
                  </a:lnTo>
                  <a:lnTo>
                    <a:pt x="580" y="645"/>
                  </a:lnTo>
                  <a:lnTo>
                    <a:pt x="509" y="473"/>
                  </a:lnTo>
                  <a:close/>
                </a:path>
              </a:pathLst>
            </a:custGeom>
            <a:gradFill>
              <a:gsLst>
                <a:gs pos="54000">
                  <a:schemeClr val="bg1"/>
                </a:gs>
                <a:gs pos="100000">
                  <a:srgbClr val="12E48A">
                    <a:alpha val="92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5FE3D2"/>
                </a:solidFill>
              </a:endParaRPr>
            </a:p>
          </p:txBody>
        </p:sp>
      </p:grpSp>
      <p:sp>
        <p:nvSpPr>
          <p:cNvPr id="127" name="椭圆 126"/>
          <p:cNvSpPr/>
          <p:nvPr/>
        </p:nvSpPr>
        <p:spPr>
          <a:xfrm>
            <a:off x="1614345" y="1754921"/>
            <a:ext cx="1530186" cy="1530186"/>
          </a:xfrm>
          <a:prstGeom prst="ellipse">
            <a:avLst/>
          </a:prstGeom>
          <a:gradFill>
            <a:gsLst>
              <a:gs pos="35000">
                <a:schemeClr val="accent2">
                  <a:alpha val="50000"/>
                </a:schemeClr>
              </a:gs>
              <a:gs pos="100000">
                <a:schemeClr val="accent4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/>
          <p:cNvSpPr/>
          <p:nvPr/>
        </p:nvSpPr>
        <p:spPr>
          <a:xfrm>
            <a:off x="1769135" y="1909711"/>
            <a:ext cx="1220606" cy="1220606"/>
          </a:xfrm>
          <a:prstGeom prst="ellipse">
            <a:avLst/>
          </a:prstGeom>
          <a:gradFill>
            <a:gsLst>
              <a:gs pos="35000">
                <a:schemeClr val="tx2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3" name="组合 222"/>
          <p:cNvGrpSpPr/>
          <p:nvPr/>
        </p:nvGrpSpPr>
        <p:grpSpPr>
          <a:xfrm>
            <a:off x="1727880" y="2340022"/>
            <a:ext cx="1303116" cy="359984"/>
            <a:chOff x="215900" y="1846263"/>
            <a:chExt cx="4672013" cy="1290638"/>
          </a:xfrm>
          <a:solidFill>
            <a:schemeClr val="bg1"/>
          </a:solidFill>
        </p:grpSpPr>
        <p:sp>
          <p:nvSpPr>
            <p:cNvPr id="199" name="Freeform 92"/>
            <p:cNvSpPr/>
            <p:nvPr/>
          </p:nvSpPr>
          <p:spPr bwMode="auto">
            <a:xfrm>
              <a:off x="531813" y="2406651"/>
              <a:ext cx="1058863" cy="725488"/>
            </a:xfrm>
            <a:custGeom>
              <a:avLst/>
              <a:gdLst>
                <a:gd name="T0" fmla="*/ 224 w 282"/>
                <a:gd name="T1" fmla="*/ 52 h 192"/>
                <a:gd name="T2" fmla="*/ 224 w 282"/>
                <a:gd name="T3" fmla="*/ 54 h 192"/>
                <a:gd name="T4" fmla="*/ 112 w 282"/>
                <a:gd name="T5" fmla="*/ 139 h 192"/>
                <a:gd name="T6" fmla="*/ 40 w 282"/>
                <a:gd name="T7" fmla="*/ 114 h 192"/>
                <a:gd name="T8" fmla="*/ 35 w 282"/>
                <a:gd name="T9" fmla="*/ 114 h 192"/>
                <a:gd name="T10" fmla="*/ 2 w 282"/>
                <a:gd name="T11" fmla="*/ 148 h 192"/>
                <a:gd name="T12" fmla="*/ 2 w 282"/>
                <a:gd name="T13" fmla="*/ 152 h 192"/>
                <a:gd name="T14" fmla="*/ 112 w 282"/>
                <a:gd name="T15" fmla="*/ 192 h 192"/>
                <a:gd name="T16" fmla="*/ 282 w 282"/>
                <a:gd name="T17" fmla="*/ 22 h 192"/>
                <a:gd name="T18" fmla="*/ 281 w 282"/>
                <a:gd name="T19" fmla="*/ 4 h 192"/>
                <a:gd name="T20" fmla="*/ 275 w 282"/>
                <a:gd name="T21" fmla="*/ 2 h 192"/>
                <a:gd name="T22" fmla="*/ 224 w 282"/>
                <a:gd name="T23" fmla="*/ 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2" h="192">
                  <a:moveTo>
                    <a:pt x="224" y="52"/>
                  </a:moveTo>
                  <a:cubicBezTo>
                    <a:pt x="224" y="53"/>
                    <a:pt x="224" y="53"/>
                    <a:pt x="224" y="54"/>
                  </a:cubicBezTo>
                  <a:cubicBezTo>
                    <a:pt x="210" y="103"/>
                    <a:pt x="165" y="139"/>
                    <a:pt x="112" y="139"/>
                  </a:cubicBezTo>
                  <a:cubicBezTo>
                    <a:pt x="84" y="139"/>
                    <a:pt x="59" y="129"/>
                    <a:pt x="40" y="114"/>
                  </a:cubicBezTo>
                  <a:cubicBezTo>
                    <a:pt x="38" y="113"/>
                    <a:pt x="36" y="113"/>
                    <a:pt x="35" y="114"/>
                  </a:cubicBezTo>
                  <a:cubicBezTo>
                    <a:pt x="2" y="148"/>
                    <a:pt x="2" y="148"/>
                    <a:pt x="2" y="148"/>
                  </a:cubicBezTo>
                  <a:cubicBezTo>
                    <a:pt x="0" y="149"/>
                    <a:pt x="0" y="151"/>
                    <a:pt x="2" y="152"/>
                  </a:cubicBezTo>
                  <a:cubicBezTo>
                    <a:pt x="31" y="177"/>
                    <a:pt x="70" y="192"/>
                    <a:pt x="112" y="192"/>
                  </a:cubicBezTo>
                  <a:cubicBezTo>
                    <a:pt x="205" y="192"/>
                    <a:pt x="282" y="116"/>
                    <a:pt x="282" y="22"/>
                  </a:cubicBezTo>
                  <a:cubicBezTo>
                    <a:pt x="282" y="16"/>
                    <a:pt x="281" y="10"/>
                    <a:pt x="281" y="4"/>
                  </a:cubicBezTo>
                  <a:cubicBezTo>
                    <a:pt x="280" y="1"/>
                    <a:pt x="277" y="0"/>
                    <a:pt x="275" y="2"/>
                  </a:cubicBezTo>
                  <a:lnTo>
                    <a:pt x="224" y="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93"/>
            <p:cNvSpPr/>
            <p:nvPr/>
          </p:nvSpPr>
          <p:spPr bwMode="auto">
            <a:xfrm>
              <a:off x="309563" y="1846263"/>
              <a:ext cx="1060450" cy="730250"/>
            </a:xfrm>
            <a:custGeom>
              <a:avLst/>
              <a:gdLst>
                <a:gd name="T0" fmla="*/ 58 w 282"/>
                <a:gd name="T1" fmla="*/ 140 h 193"/>
                <a:gd name="T2" fmla="*/ 58 w 282"/>
                <a:gd name="T3" fmla="*/ 139 h 193"/>
                <a:gd name="T4" fmla="*/ 171 w 282"/>
                <a:gd name="T5" fmla="*/ 54 h 193"/>
                <a:gd name="T6" fmla="*/ 242 w 282"/>
                <a:gd name="T7" fmla="*/ 79 h 193"/>
                <a:gd name="T8" fmla="*/ 247 w 282"/>
                <a:gd name="T9" fmla="*/ 79 h 193"/>
                <a:gd name="T10" fmla="*/ 280 w 282"/>
                <a:gd name="T11" fmla="*/ 45 h 193"/>
                <a:gd name="T12" fmla="*/ 280 w 282"/>
                <a:gd name="T13" fmla="*/ 40 h 193"/>
                <a:gd name="T14" fmla="*/ 171 w 282"/>
                <a:gd name="T15" fmla="*/ 0 h 193"/>
                <a:gd name="T16" fmla="*/ 0 w 282"/>
                <a:gd name="T17" fmla="*/ 170 h 193"/>
                <a:gd name="T18" fmla="*/ 1 w 282"/>
                <a:gd name="T19" fmla="*/ 189 h 193"/>
                <a:gd name="T20" fmla="*/ 7 w 282"/>
                <a:gd name="T21" fmla="*/ 191 h 193"/>
                <a:gd name="T22" fmla="*/ 58 w 282"/>
                <a:gd name="T23" fmla="*/ 14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2" h="193">
                  <a:moveTo>
                    <a:pt x="58" y="140"/>
                  </a:moveTo>
                  <a:cubicBezTo>
                    <a:pt x="58" y="140"/>
                    <a:pt x="58" y="139"/>
                    <a:pt x="58" y="139"/>
                  </a:cubicBezTo>
                  <a:cubicBezTo>
                    <a:pt x="72" y="90"/>
                    <a:pt x="117" y="54"/>
                    <a:pt x="171" y="54"/>
                  </a:cubicBezTo>
                  <a:cubicBezTo>
                    <a:pt x="198" y="54"/>
                    <a:pt x="223" y="63"/>
                    <a:pt x="242" y="79"/>
                  </a:cubicBezTo>
                  <a:cubicBezTo>
                    <a:pt x="244" y="80"/>
                    <a:pt x="246" y="80"/>
                    <a:pt x="247" y="79"/>
                  </a:cubicBezTo>
                  <a:cubicBezTo>
                    <a:pt x="280" y="45"/>
                    <a:pt x="280" y="45"/>
                    <a:pt x="280" y="45"/>
                  </a:cubicBezTo>
                  <a:cubicBezTo>
                    <a:pt x="282" y="44"/>
                    <a:pt x="282" y="42"/>
                    <a:pt x="280" y="40"/>
                  </a:cubicBezTo>
                  <a:cubicBezTo>
                    <a:pt x="251" y="15"/>
                    <a:pt x="212" y="0"/>
                    <a:pt x="171" y="0"/>
                  </a:cubicBezTo>
                  <a:cubicBezTo>
                    <a:pt x="77" y="0"/>
                    <a:pt x="0" y="76"/>
                    <a:pt x="0" y="170"/>
                  </a:cubicBezTo>
                  <a:cubicBezTo>
                    <a:pt x="0" y="177"/>
                    <a:pt x="1" y="183"/>
                    <a:pt x="1" y="189"/>
                  </a:cubicBezTo>
                  <a:cubicBezTo>
                    <a:pt x="2" y="192"/>
                    <a:pt x="5" y="193"/>
                    <a:pt x="7" y="191"/>
                  </a:cubicBezTo>
                  <a:lnTo>
                    <a:pt x="58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94"/>
            <p:cNvSpPr/>
            <p:nvPr/>
          </p:nvSpPr>
          <p:spPr bwMode="auto">
            <a:xfrm>
              <a:off x="839788" y="1846263"/>
              <a:ext cx="846138" cy="892175"/>
            </a:xfrm>
            <a:custGeom>
              <a:avLst/>
              <a:gdLst>
                <a:gd name="T0" fmla="*/ 3 w 225"/>
                <a:gd name="T1" fmla="*/ 225 h 236"/>
                <a:gd name="T2" fmla="*/ 69 w 225"/>
                <a:gd name="T3" fmla="*/ 236 h 236"/>
                <a:gd name="T4" fmla="*/ 72 w 225"/>
                <a:gd name="T5" fmla="*/ 235 h 236"/>
                <a:gd name="T6" fmla="*/ 224 w 225"/>
                <a:gd name="T7" fmla="*/ 83 h 236"/>
                <a:gd name="T8" fmla="*/ 225 w 225"/>
                <a:gd name="T9" fmla="*/ 81 h 236"/>
                <a:gd name="T10" fmla="*/ 225 w 225"/>
                <a:gd name="T11" fmla="*/ 4 h 236"/>
                <a:gd name="T12" fmla="*/ 219 w 225"/>
                <a:gd name="T13" fmla="*/ 2 h 236"/>
                <a:gd name="T14" fmla="*/ 1 w 225"/>
                <a:gd name="T15" fmla="*/ 219 h 236"/>
                <a:gd name="T16" fmla="*/ 3 w 225"/>
                <a:gd name="T17" fmla="*/ 22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36">
                  <a:moveTo>
                    <a:pt x="3" y="225"/>
                  </a:moveTo>
                  <a:cubicBezTo>
                    <a:pt x="69" y="236"/>
                    <a:pt x="69" y="236"/>
                    <a:pt x="69" y="236"/>
                  </a:cubicBezTo>
                  <a:cubicBezTo>
                    <a:pt x="70" y="236"/>
                    <a:pt x="71" y="236"/>
                    <a:pt x="72" y="235"/>
                  </a:cubicBezTo>
                  <a:cubicBezTo>
                    <a:pt x="224" y="83"/>
                    <a:pt x="224" y="83"/>
                    <a:pt x="224" y="83"/>
                  </a:cubicBezTo>
                  <a:cubicBezTo>
                    <a:pt x="225" y="82"/>
                    <a:pt x="225" y="82"/>
                    <a:pt x="225" y="81"/>
                  </a:cubicBezTo>
                  <a:cubicBezTo>
                    <a:pt x="225" y="4"/>
                    <a:pt x="225" y="4"/>
                    <a:pt x="225" y="4"/>
                  </a:cubicBezTo>
                  <a:cubicBezTo>
                    <a:pt x="225" y="1"/>
                    <a:pt x="221" y="0"/>
                    <a:pt x="219" y="2"/>
                  </a:cubicBezTo>
                  <a:cubicBezTo>
                    <a:pt x="1" y="219"/>
                    <a:pt x="1" y="219"/>
                    <a:pt x="1" y="219"/>
                  </a:cubicBezTo>
                  <a:cubicBezTo>
                    <a:pt x="0" y="221"/>
                    <a:pt x="1" y="225"/>
                    <a:pt x="3" y="2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95"/>
            <p:cNvSpPr/>
            <p:nvPr/>
          </p:nvSpPr>
          <p:spPr bwMode="auto">
            <a:xfrm>
              <a:off x="215900" y="2239963"/>
              <a:ext cx="846138" cy="896938"/>
            </a:xfrm>
            <a:custGeom>
              <a:avLst/>
              <a:gdLst>
                <a:gd name="T0" fmla="*/ 222 w 225"/>
                <a:gd name="T1" fmla="*/ 12 h 237"/>
                <a:gd name="T2" fmla="*/ 156 w 225"/>
                <a:gd name="T3" fmla="*/ 0 h 237"/>
                <a:gd name="T4" fmla="*/ 153 w 225"/>
                <a:gd name="T5" fmla="*/ 1 h 237"/>
                <a:gd name="T6" fmla="*/ 1 w 225"/>
                <a:gd name="T7" fmla="*/ 154 h 237"/>
                <a:gd name="T8" fmla="*/ 0 w 225"/>
                <a:gd name="T9" fmla="*/ 156 h 237"/>
                <a:gd name="T10" fmla="*/ 0 w 225"/>
                <a:gd name="T11" fmla="*/ 233 h 237"/>
                <a:gd name="T12" fmla="*/ 6 w 225"/>
                <a:gd name="T13" fmla="*/ 235 h 237"/>
                <a:gd name="T14" fmla="*/ 224 w 225"/>
                <a:gd name="T15" fmla="*/ 17 h 237"/>
                <a:gd name="T16" fmla="*/ 222 w 225"/>
                <a:gd name="T17" fmla="*/ 1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37">
                  <a:moveTo>
                    <a:pt x="222" y="12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55" y="0"/>
                    <a:pt x="154" y="1"/>
                    <a:pt x="153" y="1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0" y="154"/>
                    <a:pt x="0" y="155"/>
                    <a:pt x="0" y="156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6"/>
                    <a:pt x="4" y="237"/>
                    <a:pt x="6" y="235"/>
                  </a:cubicBezTo>
                  <a:cubicBezTo>
                    <a:pt x="224" y="17"/>
                    <a:pt x="224" y="17"/>
                    <a:pt x="224" y="17"/>
                  </a:cubicBezTo>
                  <a:cubicBezTo>
                    <a:pt x="225" y="15"/>
                    <a:pt x="224" y="12"/>
                    <a:pt x="222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Rectangle 96"/>
            <p:cNvSpPr>
              <a:spLocks noChangeArrowheads="1"/>
            </p:cNvSpPr>
            <p:nvPr/>
          </p:nvSpPr>
          <p:spPr bwMode="auto">
            <a:xfrm>
              <a:off x="2019300" y="2814638"/>
              <a:ext cx="534988" cy="1905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97"/>
            <p:cNvSpPr/>
            <p:nvPr/>
          </p:nvSpPr>
          <p:spPr bwMode="auto">
            <a:xfrm>
              <a:off x="3019425" y="2701926"/>
              <a:ext cx="82550" cy="74613"/>
            </a:xfrm>
            <a:custGeom>
              <a:avLst/>
              <a:gdLst>
                <a:gd name="T0" fmla="*/ 52 w 52"/>
                <a:gd name="T1" fmla="*/ 47 h 47"/>
                <a:gd name="T2" fmla="*/ 26 w 52"/>
                <a:gd name="T3" fmla="*/ 0 h 47"/>
                <a:gd name="T4" fmla="*/ 0 w 52"/>
                <a:gd name="T5" fmla="*/ 0 h 47"/>
                <a:gd name="T6" fmla="*/ 26 w 52"/>
                <a:gd name="T7" fmla="*/ 47 h 47"/>
                <a:gd name="T8" fmla="*/ 52 w 52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7">
                  <a:moveTo>
                    <a:pt x="52" y="47"/>
                  </a:moveTo>
                  <a:lnTo>
                    <a:pt x="26" y="0"/>
                  </a:lnTo>
                  <a:lnTo>
                    <a:pt x="0" y="0"/>
                  </a:lnTo>
                  <a:lnTo>
                    <a:pt x="26" y="47"/>
                  </a:lnTo>
                  <a:lnTo>
                    <a:pt x="52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98"/>
            <p:cNvSpPr/>
            <p:nvPr/>
          </p:nvSpPr>
          <p:spPr bwMode="auto">
            <a:xfrm>
              <a:off x="3170238" y="2701926"/>
              <a:ext cx="82550" cy="74613"/>
            </a:xfrm>
            <a:custGeom>
              <a:avLst/>
              <a:gdLst>
                <a:gd name="T0" fmla="*/ 52 w 52"/>
                <a:gd name="T1" fmla="*/ 0 h 47"/>
                <a:gd name="T2" fmla="*/ 26 w 52"/>
                <a:gd name="T3" fmla="*/ 0 h 47"/>
                <a:gd name="T4" fmla="*/ 0 w 52"/>
                <a:gd name="T5" fmla="*/ 47 h 47"/>
                <a:gd name="T6" fmla="*/ 26 w 52"/>
                <a:gd name="T7" fmla="*/ 47 h 47"/>
                <a:gd name="T8" fmla="*/ 52 w 52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7">
                  <a:moveTo>
                    <a:pt x="52" y="0"/>
                  </a:moveTo>
                  <a:lnTo>
                    <a:pt x="26" y="0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99"/>
            <p:cNvSpPr/>
            <p:nvPr/>
          </p:nvSpPr>
          <p:spPr bwMode="auto">
            <a:xfrm>
              <a:off x="3000375" y="2682876"/>
              <a:ext cx="271463" cy="271463"/>
            </a:xfrm>
            <a:custGeom>
              <a:avLst/>
              <a:gdLst>
                <a:gd name="T0" fmla="*/ 123 w 171"/>
                <a:gd name="T1" fmla="*/ 152 h 171"/>
                <a:gd name="T2" fmla="*/ 123 w 171"/>
                <a:gd name="T3" fmla="*/ 86 h 171"/>
                <a:gd name="T4" fmla="*/ 164 w 171"/>
                <a:gd name="T5" fmla="*/ 86 h 171"/>
                <a:gd name="T6" fmla="*/ 166 w 171"/>
                <a:gd name="T7" fmla="*/ 66 h 171"/>
                <a:gd name="T8" fmla="*/ 97 w 171"/>
                <a:gd name="T9" fmla="*/ 66 h 171"/>
                <a:gd name="T10" fmla="*/ 97 w 171"/>
                <a:gd name="T11" fmla="*/ 0 h 171"/>
                <a:gd name="T12" fmla="*/ 71 w 171"/>
                <a:gd name="T13" fmla="*/ 0 h 171"/>
                <a:gd name="T14" fmla="*/ 71 w 171"/>
                <a:gd name="T15" fmla="*/ 66 h 171"/>
                <a:gd name="T16" fmla="*/ 7 w 171"/>
                <a:gd name="T17" fmla="*/ 66 h 171"/>
                <a:gd name="T18" fmla="*/ 5 w 171"/>
                <a:gd name="T19" fmla="*/ 86 h 171"/>
                <a:gd name="T20" fmla="*/ 48 w 171"/>
                <a:gd name="T21" fmla="*/ 86 h 171"/>
                <a:gd name="T22" fmla="*/ 0 w 171"/>
                <a:gd name="T23" fmla="*/ 171 h 171"/>
                <a:gd name="T24" fmla="*/ 26 w 171"/>
                <a:gd name="T25" fmla="*/ 171 h 171"/>
                <a:gd name="T26" fmla="*/ 74 w 171"/>
                <a:gd name="T27" fmla="*/ 86 h 171"/>
                <a:gd name="T28" fmla="*/ 97 w 171"/>
                <a:gd name="T29" fmla="*/ 86 h 171"/>
                <a:gd name="T30" fmla="*/ 97 w 171"/>
                <a:gd name="T31" fmla="*/ 152 h 171"/>
                <a:gd name="T32" fmla="*/ 97 w 171"/>
                <a:gd name="T33" fmla="*/ 171 h 171"/>
                <a:gd name="T34" fmla="*/ 123 w 171"/>
                <a:gd name="T35" fmla="*/ 171 h 171"/>
                <a:gd name="T36" fmla="*/ 166 w 171"/>
                <a:gd name="T37" fmla="*/ 171 h 171"/>
                <a:gd name="T38" fmla="*/ 171 w 171"/>
                <a:gd name="T39" fmla="*/ 152 h 171"/>
                <a:gd name="T40" fmla="*/ 123 w 171"/>
                <a:gd name="T41" fmla="*/ 152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1" h="171">
                  <a:moveTo>
                    <a:pt x="123" y="152"/>
                  </a:moveTo>
                  <a:lnTo>
                    <a:pt x="123" y="86"/>
                  </a:lnTo>
                  <a:lnTo>
                    <a:pt x="164" y="86"/>
                  </a:lnTo>
                  <a:lnTo>
                    <a:pt x="166" y="66"/>
                  </a:lnTo>
                  <a:lnTo>
                    <a:pt x="97" y="66"/>
                  </a:lnTo>
                  <a:lnTo>
                    <a:pt x="97" y="0"/>
                  </a:lnTo>
                  <a:lnTo>
                    <a:pt x="71" y="0"/>
                  </a:lnTo>
                  <a:lnTo>
                    <a:pt x="71" y="66"/>
                  </a:lnTo>
                  <a:lnTo>
                    <a:pt x="7" y="66"/>
                  </a:lnTo>
                  <a:lnTo>
                    <a:pt x="5" y="86"/>
                  </a:lnTo>
                  <a:lnTo>
                    <a:pt x="48" y="86"/>
                  </a:lnTo>
                  <a:lnTo>
                    <a:pt x="0" y="171"/>
                  </a:lnTo>
                  <a:lnTo>
                    <a:pt x="26" y="171"/>
                  </a:lnTo>
                  <a:lnTo>
                    <a:pt x="74" y="86"/>
                  </a:lnTo>
                  <a:lnTo>
                    <a:pt x="97" y="86"/>
                  </a:lnTo>
                  <a:lnTo>
                    <a:pt x="97" y="152"/>
                  </a:lnTo>
                  <a:lnTo>
                    <a:pt x="97" y="171"/>
                  </a:lnTo>
                  <a:lnTo>
                    <a:pt x="123" y="171"/>
                  </a:lnTo>
                  <a:lnTo>
                    <a:pt x="166" y="171"/>
                  </a:lnTo>
                  <a:lnTo>
                    <a:pt x="171" y="152"/>
                  </a:lnTo>
                  <a:lnTo>
                    <a:pt x="123" y="1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100"/>
            <p:cNvSpPr>
              <a:spLocks noEditPoints="1"/>
            </p:cNvSpPr>
            <p:nvPr/>
          </p:nvSpPr>
          <p:spPr bwMode="auto">
            <a:xfrm>
              <a:off x="2782888" y="2682876"/>
              <a:ext cx="192088" cy="271463"/>
            </a:xfrm>
            <a:custGeom>
              <a:avLst/>
              <a:gdLst>
                <a:gd name="T0" fmla="*/ 9 w 121"/>
                <a:gd name="T1" fmla="*/ 0 h 171"/>
                <a:gd name="T2" fmla="*/ 9 w 121"/>
                <a:gd name="T3" fmla="*/ 19 h 171"/>
                <a:gd name="T4" fmla="*/ 33 w 121"/>
                <a:gd name="T5" fmla="*/ 19 h 171"/>
                <a:gd name="T6" fmla="*/ 0 w 121"/>
                <a:gd name="T7" fmla="*/ 171 h 171"/>
                <a:gd name="T8" fmla="*/ 21 w 121"/>
                <a:gd name="T9" fmla="*/ 171 h 171"/>
                <a:gd name="T10" fmla="*/ 36 w 121"/>
                <a:gd name="T11" fmla="*/ 105 h 171"/>
                <a:gd name="T12" fmla="*/ 54 w 121"/>
                <a:gd name="T13" fmla="*/ 126 h 171"/>
                <a:gd name="T14" fmla="*/ 43 w 121"/>
                <a:gd name="T15" fmla="*/ 171 h 171"/>
                <a:gd name="T16" fmla="*/ 66 w 121"/>
                <a:gd name="T17" fmla="*/ 171 h 171"/>
                <a:gd name="T18" fmla="*/ 71 w 121"/>
                <a:gd name="T19" fmla="*/ 145 h 171"/>
                <a:gd name="T20" fmla="*/ 95 w 121"/>
                <a:gd name="T21" fmla="*/ 171 h 171"/>
                <a:gd name="T22" fmla="*/ 121 w 121"/>
                <a:gd name="T23" fmla="*/ 171 h 171"/>
                <a:gd name="T24" fmla="*/ 90 w 121"/>
                <a:gd name="T25" fmla="*/ 138 h 171"/>
                <a:gd name="T26" fmla="*/ 107 w 121"/>
                <a:gd name="T27" fmla="*/ 71 h 171"/>
                <a:gd name="T28" fmla="*/ 107 w 121"/>
                <a:gd name="T29" fmla="*/ 71 h 171"/>
                <a:gd name="T30" fmla="*/ 109 w 121"/>
                <a:gd name="T31" fmla="*/ 55 h 171"/>
                <a:gd name="T32" fmla="*/ 85 w 121"/>
                <a:gd name="T33" fmla="*/ 55 h 171"/>
                <a:gd name="T34" fmla="*/ 99 w 121"/>
                <a:gd name="T35" fmla="*/ 0 h 171"/>
                <a:gd name="T36" fmla="*/ 9 w 121"/>
                <a:gd name="T37" fmla="*/ 0 h 171"/>
                <a:gd name="T38" fmla="*/ 83 w 121"/>
                <a:gd name="T39" fmla="*/ 71 h 171"/>
                <a:gd name="T40" fmla="*/ 73 w 121"/>
                <a:gd name="T41" fmla="*/ 119 h 171"/>
                <a:gd name="T42" fmla="*/ 62 w 121"/>
                <a:gd name="T43" fmla="*/ 105 h 171"/>
                <a:gd name="T44" fmla="*/ 36 w 121"/>
                <a:gd name="T45" fmla="*/ 105 h 171"/>
                <a:gd name="T46" fmla="*/ 57 w 121"/>
                <a:gd name="T47" fmla="*/ 19 h 171"/>
                <a:gd name="T48" fmla="*/ 71 w 121"/>
                <a:gd name="T49" fmla="*/ 19 h 171"/>
                <a:gd name="T50" fmla="*/ 62 w 121"/>
                <a:gd name="T51" fmla="*/ 71 h 171"/>
                <a:gd name="T52" fmla="*/ 83 w 121"/>
                <a:gd name="T53" fmla="*/ 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1" h="171">
                  <a:moveTo>
                    <a:pt x="9" y="0"/>
                  </a:moveTo>
                  <a:lnTo>
                    <a:pt x="9" y="19"/>
                  </a:lnTo>
                  <a:lnTo>
                    <a:pt x="33" y="19"/>
                  </a:lnTo>
                  <a:lnTo>
                    <a:pt x="0" y="171"/>
                  </a:lnTo>
                  <a:lnTo>
                    <a:pt x="21" y="171"/>
                  </a:lnTo>
                  <a:lnTo>
                    <a:pt x="36" y="105"/>
                  </a:lnTo>
                  <a:lnTo>
                    <a:pt x="54" y="126"/>
                  </a:lnTo>
                  <a:lnTo>
                    <a:pt x="43" y="171"/>
                  </a:lnTo>
                  <a:lnTo>
                    <a:pt x="66" y="171"/>
                  </a:lnTo>
                  <a:lnTo>
                    <a:pt x="71" y="145"/>
                  </a:lnTo>
                  <a:lnTo>
                    <a:pt x="95" y="171"/>
                  </a:lnTo>
                  <a:lnTo>
                    <a:pt x="121" y="171"/>
                  </a:lnTo>
                  <a:lnTo>
                    <a:pt x="90" y="138"/>
                  </a:lnTo>
                  <a:lnTo>
                    <a:pt x="107" y="71"/>
                  </a:lnTo>
                  <a:lnTo>
                    <a:pt x="107" y="71"/>
                  </a:lnTo>
                  <a:lnTo>
                    <a:pt x="109" y="55"/>
                  </a:lnTo>
                  <a:lnTo>
                    <a:pt x="85" y="55"/>
                  </a:lnTo>
                  <a:lnTo>
                    <a:pt x="99" y="0"/>
                  </a:lnTo>
                  <a:lnTo>
                    <a:pt x="9" y="0"/>
                  </a:lnTo>
                  <a:close/>
                  <a:moveTo>
                    <a:pt x="83" y="71"/>
                  </a:moveTo>
                  <a:lnTo>
                    <a:pt x="73" y="119"/>
                  </a:lnTo>
                  <a:lnTo>
                    <a:pt x="62" y="105"/>
                  </a:lnTo>
                  <a:lnTo>
                    <a:pt x="36" y="105"/>
                  </a:lnTo>
                  <a:lnTo>
                    <a:pt x="57" y="19"/>
                  </a:lnTo>
                  <a:lnTo>
                    <a:pt x="71" y="19"/>
                  </a:lnTo>
                  <a:lnTo>
                    <a:pt x="62" y="71"/>
                  </a:lnTo>
                  <a:lnTo>
                    <a:pt x="83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101"/>
            <p:cNvSpPr/>
            <p:nvPr/>
          </p:nvSpPr>
          <p:spPr bwMode="auto">
            <a:xfrm>
              <a:off x="2684463" y="2682876"/>
              <a:ext cx="117475" cy="271463"/>
            </a:xfrm>
            <a:custGeom>
              <a:avLst/>
              <a:gdLst>
                <a:gd name="T0" fmla="*/ 74 w 74"/>
                <a:gd name="T1" fmla="*/ 33 h 171"/>
                <a:gd name="T2" fmla="*/ 50 w 74"/>
                <a:gd name="T3" fmla="*/ 33 h 171"/>
                <a:gd name="T4" fmla="*/ 50 w 74"/>
                <a:gd name="T5" fmla="*/ 0 h 171"/>
                <a:gd name="T6" fmla="*/ 29 w 74"/>
                <a:gd name="T7" fmla="*/ 0 h 171"/>
                <a:gd name="T8" fmla="*/ 29 w 74"/>
                <a:gd name="T9" fmla="*/ 33 h 171"/>
                <a:gd name="T10" fmla="*/ 8 w 74"/>
                <a:gd name="T11" fmla="*/ 33 h 171"/>
                <a:gd name="T12" fmla="*/ 3 w 74"/>
                <a:gd name="T13" fmla="*/ 50 h 171"/>
                <a:gd name="T14" fmla="*/ 19 w 74"/>
                <a:gd name="T15" fmla="*/ 50 h 171"/>
                <a:gd name="T16" fmla="*/ 0 w 74"/>
                <a:gd name="T17" fmla="*/ 126 h 171"/>
                <a:gd name="T18" fmla="*/ 17 w 74"/>
                <a:gd name="T19" fmla="*/ 126 h 171"/>
                <a:gd name="T20" fmla="*/ 29 w 74"/>
                <a:gd name="T21" fmla="*/ 83 h 171"/>
                <a:gd name="T22" fmla="*/ 29 w 74"/>
                <a:gd name="T23" fmla="*/ 171 h 171"/>
                <a:gd name="T24" fmla="*/ 50 w 74"/>
                <a:gd name="T25" fmla="*/ 171 h 171"/>
                <a:gd name="T26" fmla="*/ 50 w 74"/>
                <a:gd name="T27" fmla="*/ 81 h 171"/>
                <a:gd name="T28" fmla="*/ 55 w 74"/>
                <a:gd name="T29" fmla="*/ 95 h 171"/>
                <a:gd name="T30" fmla="*/ 69 w 74"/>
                <a:gd name="T31" fmla="*/ 95 h 171"/>
                <a:gd name="T32" fmla="*/ 53 w 74"/>
                <a:gd name="T33" fmla="*/ 50 h 171"/>
                <a:gd name="T34" fmla="*/ 69 w 74"/>
                <a:gd name="T35" fmla="*/ 50 h 171"/>
                <a:gd name="T36" fmla="*/ 74 w 74"/>
                <a:gd name="T37" fmla="*/ 3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71">
                  <a:moveTo>
                    <a:pt x="74" y="33"/>
                  </a:moveTo>
                  <a:lnTo>
                    <a:pt x="50" y="33"/>
                  </a:lnTo>
                  <a:lnTo>
                    <a:pt x="50" y="0"/>
                  </a:lnTo>
                  <a:lnTo>
                    <a:pt x="29" y="0"/>
                  </a:lnTo>
                  <a:lnTo>
                    <a:pt x="29" y="33"/>
                  </a:lnTo>
                  <a:lnTo>
                    <a:pt x="8" y="33"/>
                  </a:lnTo>
                  <a:lnTo>
                    <a:pt x="3" y="50"/>
                  </a:lnTo>
                  <a:lnTo>
                    <a:pt x="19" y="50"/>
                  </a:lnTo>
                  <a:lnTo>
                    <a:pt x="0" y="126"/>
                  </a:lnTo>
                  <a:lnTo>
                    <a:pt x="17" y="126"/>
                  </a:lnTo>
                  <a:lnTo>
                    <a:pt x="29" y="83"/>
                  </a:lnTo>
                  <a:lnTo>
                    <a:pt x="29" y="171"/>
                  </a:lnTo>
                  <a:lnTo>
                    <a:pt x="50" y="171"/>
                  </a:lnTo>
                  <a:lnTo>
                    <a:pt x="50" y="81"/>
                  </a:lnTo>
                  <a:lnTo>
                    <a:pt x="55" y="95"/>
                  </a:lnTo>
                  <a:lnTo>
                    <a:pt x="69" y="95"/>
                  </a:lnTo>
                  <a:lnTo>
                    <a:pt x="53" y="50"/>
                  </a:lnTo>
                  <a:lnTo>
                    <a:pt x="69" y="50"/>
                  </a:lnTo>
                  <a:lnTo>
                    <a:pt x="74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102"/>
            <p:cNvSpPr/>
            <p:nvPr/>
          </p:nvSpPr>
          <p:spPr bwMode="auto">
            <a:xfrm>
              <a:off x="2019300" y="2027238"/>
              <a:ext cx="169863" cy="598488"/>
            </a:xfrm>
            <a:custGeom>
              <a:avLst/>
              <a:gdLst>
                <a:gd name="T0" fmla="*/ 15 w 45"/>
                <a:gd name="T1" fmla="*/ 0 h 158"/>
                <a:gd name="T2" fmla="*/ 45 w 45"/>
                <a:gd name="T3" fmla="*/ 0 h 158"/>
                <a:gd name="T4" fmla="*/ 45 w 45"/>
                <a:gd name="T5" fmla="*/ 113 h 158"/>
                <a:gd name="T6" fmla="*/ 0 w 45"/>
                <a:gd name="T7" fmla="*/ 158 h 158"/>
                <a:gd name="T8" fmla="*/ 0 w 45"/>
                <a:gd name="T9" fmla="*/ 129 h 158"/>
                <a:gd name="T10" fmla="*/ 15 w 45"/>
                <a:gd name="T11" fmla="*/ 113 h 158"/>
                <a:gd name="T12" fmla="*/ 15 w 45"/>
                <a:gd name="T1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58">
                  <a:moveTo>
                    <a:pt x="1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5" y="113"/>
                    <a:pt x="45" y="113"/>
                    <a:pt x="45" y="113"/>
                  </a:cubicBezTo>
                  <a:cubicBezTo>
                    <a:pt x="45" y="142"/>
                    <a:pt x="37" y="158"/>
                    <a:pt x="0" y="15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8" y="129"/>
                    <a:pt x="15" y="124"/>
                    <a:pt x="15" y="1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Rectangle 103"/>
            <p:cNvSpPr>
              <a:spLocks noChangeArrowheads="1"/>
            </p:cNvSpPr>
            <p:nvPr/>
          </p:nvSpPr>
          <p:spPr bwMode="auto">
            <a:xfrm>
              <a:off x="2268538" y="2027238"/>
              <a:ext cx="112713" cy="4699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104"/>
            <p:cNvSpPr/>
            <p:nvPr/>
          </p:nvSpPr>
          <p:spPr bwMode="auto">
            <a:xfrm>
              <a:off x="2444750" y="2020888"/>
              <a:ext cx="473075" cy="484188"/>
            </a:xfrm>
            <a:custGeom>
              <a:avLst/>
              <a:gdLst>
                <a:gd name="T0" fmla="*/ 70 w 126"/>
                <a:gd name="T1" fmla="*/ 54 h 128"/>
                <a:gd name="T2" fmla="*/ 101 w 126"/>
                <a:gd name="T3" fmla="*/ 54 h 128"/>
                <a:gd name="T4" fmla="*/ 126 w 126"/>
                <a:gd name="T5" fmla="*/ 54 h 128"/>
                <a:gd name="T6" fmla="*/ 126 w 126"/>
                <a:gd name="T7" fmla="*/ 126 h 128"/>
                <a:gd name="T8" fmla="*/ 101 w 126"/>
                <a:gd name="T9" fmla="*/ 126 h 128"/>
                <a:gd name="T10" fmla="*/ 101 w 126"/>
                <a:gd name="T11" fmla="*/ 116 h 128"/>
                <a:gd name="T12" fmla="*/ 64 w 126"/>
                <a:gd name="T13" fmla="*/ 128 h 128"/>
                <a:gd name="T14" fmla="*/ 0 w 126"/>
                <a:gd name="T15" fmla="*/ 64 h 128"/>
                <a:gd name="T16" fmla="*/ 64 w 126"/>
                <a:gd name="T17" fmla="*/ 0 h 128"/>
                <a:gd name="T18" fmla="*/ 105 w 126"/>
                <a:gd name="T19" fmla="*/ 16 h 128"/>
                <a:gd name="T20" fmla="*/ 86 w 126"/>
                <a:gd name="T21" fmla="*/ 35 h 128"/>
                <a:gd name="T22" fmla="*/ 64 w 126"/>
                <a:gd name="T23" fmla="*/ 27 h 128"/>
                <a:gd name="T24" fmla="*/ 38 w 126"/>
                <a:gd name="T25" fmla="*/ 38 h 128"/>
                <a:gd name="T26" fmla="*/ 27 w 126"/>
                <a:gd name="T27" fmla="*/ 64 h 128"/>
                <a:gd name="T28" fmla="*/ 38 w 126"/>
                <a:gd name="T29" fmla="*/ 91 h 128"/>
                <a:gd name="T30" fmla="*/ 64 w 126"/>
                <a:gd name="T31" fmla="*/ 101 h 128"/>
                <a:gd name="T32" fmla="*/ 90 w 126"/>
                <a:gd name="T33" fmla="*/ 91 h 128"/>
                <a:gd name="T34" fmla="*/ 99 w 126"/>
                <a:gd name="T35" fmla="*/ 79 h 128"/>
                <a:gd name="T36" fmla="*/ 70 w 126"/>
                <a:gd name="T37" fmla="*/ 5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6" h="128">
                  <a:moveTo>
                    <a:pt x="70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01" y="126"/>
                    <a:pt x="101" y="126"/>
                    <a:pt x="101" y="126"/>
                  </a:cubicBezTo>
                  <a:cubicBezTo>
                    <a:pt x="101" y="116"/>
                    <a:pt x="101" y="116"/>
                    <a:pt x="101" y="116"/>
                  </a:cubicBezTo>
                  <a:cubicBezTo>
                    <a:pt x="91" y="124"/>
                    <a:pt x="78" y="128"/>
                    <a:pt x="64" y="128"/>
                  </a:cubicBezTo>
                  <a:cubicBezTo>
                    <a:pt x="29" y="128"/>
                    <a:pt x="0" y="99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80" y="0"/>
                    <a:pt x="94" y="6"/>
                    <a:pt x="105" y="1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0" y="30"/>
                    <a:pt x="72" y="27"/>
                    <a:pt x="64" y="27"/>
                  </a:cubicBezTo>
                  <a:cubicBezTo>
                    <a:pt x="54" y="27"/>
                    <a:pt x="45" y="31"/>
                    <a:pt x="38" y="38"/>
                  </a:cubicBezTo>
                  <a:cubicBezTo>
                    <a:pt x="31" y="45"/>
                    <a:pt x="27" y="54"/>
                    <a:pt x="27" y="64"/>
                  </a:cubicBezTo>
                  <a:cubicBezTo>
                    <a:pt x="27" y="74"/>
                    <a:pt x="31" y="83"/>
                    <a:pt x="38" y="91"/>
                  </a:cubicBezTo>
                  <a:cubicBezTo>
                    <a:pt x="45" y="97"/>
                    <a:pt x="54" y="101"/>
                    <a:pt x="64" y="101"/>
                  </a:cubicBezTo>
                  <a:cubicBezTo>
                    <a:pt x="74" y="101"/>
                    <a:pt x="83" y="97"/>
                    <a:pt x="90" y="91"/>
                  </a:cubicBezTo>
                  <a:cubicBezTo>
                    <a:pt x="92" y="89"/>
                    <a:pt x="97" y="83"/>
                    <a:pt x="99" y="79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105"/>
            <p:cNvSpPr/>
            <p:nvPr/>
          </p:nvSpPr>
          <p:spPr bwMode="auto">
            <a:xfrm>
              <a:off x="2974975" y="2027238"/>
              <a:ext cx="393700" cy="469900"/>
            </a:xfrm>
            <a:custGeom>
              <a:avLst/>
              <a:gdLst>
                <a:gd name="T0" fmla="*/ 52 w 105"/>
                <a:gd name="T1" fmla="*/ 124 h 124"/>
                <a:gd name="T2" fmla="*/ 0 w 105"/>
                <a:gd name="T3" fmla="*/ 71 h 124"/>
                <a:gd name="T4" fmla="*/ 0 w 105"/>
                <a:gd name="T5" fmla="*/ 0 h 124"/>
                <a:gd name="T6" fmla="*/ 27 w 105"/>
                <a:gd name="T7" fmla="*/ 0 h 124"/>
                <a:gd name="T8" fmla="*/ 27 w 105"/>
                <a:gd name="T9" fmla="*/ 71 h 124"/>
                <a:gd name="T10" fmla="*/ 36 w 105"/>
                <a:gd name="T11" fmla="*/ 90 h 124"/>
                <a:gd name="T12" fmla="*/ 52 w 105"/>
                <a:gd name="T13" fmla="*/ 97 h 124"/>
                <a:gd name="T14" fmla="*/ 69 w 105"/>
                <a:gd name="T15" fmla="*/ 90 h 124"/>
                <a:gd name="T16" fmla="*/ 78 w 105"/>
                <a:gd name="T17" fmla="*/ 71 h 124"/>
                <a:gd name="T18" fmla="*/ 78 w 105"/>
                <a:gd name="T19" fmla="*/ 0 h 124"/>
                <a:gd name="T20" fmla="*/ 105 w 105"/>
                <a:gd name="T21" fmla="*/ 0 h 124"/>
                <a:gd name="T22" fmla="*/ 105 w 105"/>
                <a:gd name="T23" fmla="*/ 71 h 124"/>
                <a:gd name="T24" fmla="*/ 52 w 105"/>
                <a:gd name="T2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24">
                  <a:moveTo>
                    <a:pt x="52" y="124"/>
                  </a:moveTo>
                  <a:cubicBezTo>
                    <a:pt x="30" y="124"/>
                    <a:pt x="0" y="106"/>
                    <a:pt x="0" y="71"/>
                  </a:cubicBezTo>
                  <a:cubicBezTo>
                    <a:pt x="0" y="53"/>
                    <a:pt x="0" y="23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7" y="79"/>
                    <a:pt x="30" y="85"/>
                    <a:pt x="36" y="90"/>
                  </a:cubicBezTo>
                  <a:cubicBezTo>
                    <a:pt x="41" y="94"/>
                    <a:pt x="48" y="97"/>
                    <a:pt x="52" y="97"/>
                  </a:cubicBezTo>
                  <a:cubicBezTo>
                    <a:pt x="57" y="97"/>
                    <a:pt x="64" y="94"/>
                    <a:pt x="69" y="90"/>
                  </a:cubicBezTo>
                  <a:cubicBezTo>
                    <a:pt x="75" y="85"/>
                    <a:pt x="78" y="79"/>
                    <a:pt x="78" y="71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23"/>
                    <a:pt x="105" y="53"/>
                    <a:pt x="105" y="71"/>
                  </a:cubicBezTo>
                  <a:cubicBezTo>
                    <a:pt x="105" y="106"/>
                    <a:pt x="75" y="124"/>
                    <a:pt x="52" y="1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106"/>
            <p:cNvSpPr/>
            <p:nvPr/>
          </p:nvSpPr>
          <p:spPr bwMode="auto">
            <a:xfrm>
              <a:off x="3940175" y="2027238"/>
              <a:ext cx="422275" cy="469900"/>
            </a:xfrm>
            <a:custGeom>
              <a:avLst/>
              <a:gdLst>
                <a:gd name="T0" fmla="*/ 266 w 266"/>
                <a:gd name="T1" fmla="*/ 0 h 296"/>
                <a:gd name="T2" fmla="*/ 266 w 266"/>
                <a:gd name="T3" fmla="*/ 296 h 296"/>
                <a:gd name="T4" fmla="*/ 71 w 266"/>
                <a:gd name="T5" fmla="*/ 153 h 296"/>
                <a:gd name="T6" fmla="*/ 71 w 266"/>
                <a:gd name="T7" fmla="*/ 296 h 296"/>
                <a:gd name="T8" fmla="*/ 0 w 266"/>
                <a:gd name="T9" fmla="*/ 296 h 296"/>
                <a:gd name="T10" fmla="*/ 0 w 266"/>
                <a:gd name="T11" fmla="*/ 0 h 296"/>
                <a:gd name="T12" fmla="*/ 194 w 266"/>
                <a:gd name="T13" fmla="*/ 153 h 296"/>
                <a:gd name="T14" fmla="*/ 194 w 266"/>
                <a:gd name="T15" fmla="*/ 0 h 296"/>
                <a:gd name="T16" fmla="*/ 266 w 266"/>
                <a:gd name="T1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296">
                  <a:moveTo>
                    <a:pt x="266" y="0"/>
                  </a:moveTo>
                  <a:lnTo>
                    <a:pt x="266" y="296"/>
                  </a:lnTo>
                  <a:lnTo>
                    <a:pt x="71" y="153"/>
                  </a:lnTo>
                  <a:lnTo>
                    <a:pt x="71" y="296"/>
                  </a:lnTo>
                  <a:lnTo>
                    <a:pt x="0" y="296"/>
                  </a:lnTo>
                  <a:lnTo>
                    <a:pt x="0" y="0"/>
                  </a:lnTo>
                  <a:lnTo>
                    <a:pt x="194" y="153"/>
                  </a:lnTo>
                  <a:lnTo>
                    <a:pt x="194" y="0"/>
                  </a:lnTo>
                  <a:lnTo>
                    <a:pt x="2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107"/>
            <p:cNvSpPr/>
            <p:nvPr/>
          </p:nvSpPr>
          <p:spPr bwMode="auto">
            <a:xfrm>
              <a:off x="4414838" y="2020888"/>
              <a:ext cx="473075" cy="484188"/>
            </a:xfrm>
            <a:custGeom>
              <a:avLst/>
              <a:gdLst>
                <a:gd name="T0" fmla="*/ 70 w 126"/>
                <a:gd name="T1" fmla="*/ 54 h 128"/>
                <a:gd name="T2" fmla="*/ 101 w 126"/>
                <a:gd name="T3" fmla="*/ 54 h 128"/>
                <a:gd name="T4" fmla="*/ 126 w 126"/>
                <a:gd name="T5" fmla="*/ 54 h 128"/>
                <a:gd name="T6" fmla="*/ 126 w 126"/>
                <a:gd name="T7" fmla="*/ 126 h 128"/>
                <a:gd name="T8" fmla="*/ 101 w 126"/>
                <a:gd name="T9" fmla="*/ 126 h 128"/>
                <a:gd name="T10" fmla="*/ 101 w 126"/>
                <a:gd name="T11" fmla="*/ 116 h 128"/>
                <a:gd name="T12" fmla="*/ 64 w 126"/>
                <a:gd name="T13" fmla="*/ 128 h 128"/>
                <a:gd name="T14" fmla="*/ 0 w 126"/>
                <a:gd name="T15" fmla="*/ 64 h 128"/>
                <a:gd name="T16" fmla="*/ 64 w 126"/>
                <a:gd name="T17" fmla="*/ 0 h 128"/>
                <a:gd name="T18" fmla="*/ 106 w 126"/>
                <a:gd name="T19" fmla="*/ 16 h 128"/>
                <a:gd name="T20" fmla="*/ 87 w 126"/>
                <a:gd name="T21" fmla="*/ 35 h 128"/>
                <a:gd name="T22" fmla="*/ 64 w 126"/>
                <a:gd name="T23" fmla="*/ 27 h 128"/>
                <a:gd name="T24" fmla="*/ 38 w 126"/>
                <a:gd name="T25" fmla="*/ 38 h 128"/>
                <a:gd name="T26" fmla="*/ 27 w 126"/>
                <a:gd name="T27" fmla="*/ 64 h 128"/>
                <a:gd name="T28" fmla="*/ 38 w 126"/>
                <a:gd name="T29" fmla="*/ 91 h 128"/>
                <a:gd name="T30" fmla="*/ 64 w 126"/>
                <a:gd name="T31" fmla="*/ 101 h 128"/>
                <a:gd name="T32" fmla="*/ 90 w 126"/>
                <a:gd name="T33" fmla="*/ 91 h 128"/>
                <a:gd name="T34" fmla="*/ 99 w 126"/>
                <a:gd name="T35" fmla="*/ 79 h 128"/>
                <a:gd name="T36" fmla="*/ 70 w 126"/>
                <a:gd name="T37" fmla="*/ 5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6" h="128">
                  <a:moveTo>
                    <a:pt x="70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01" y="126"/>
                    <a:pt x="101" y="126"/>
                    <a:pt x="101" y="126"/>
                  </a:cubicBezTo>
                  <a:cubicBezTo>
                    <a:pt x="101" y="116"/>
                    <a:pt x="101" y="116"/>
                    <a:pt x="101" y="116"/>
                  </a:cubicBezTo>
                  <a:cubicBezTo>
                    <a:pt x="91" y="124"/>
                    <a:pt x="78" y="128"/>
                    <a:pt x="64" y="128"/>
                  </a:cubicBezTo>
                  <a:cubicBezTo>
                    <a:pt x="29" y="128"/>
                    <a:pt x="0" y="99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80" y="0"/>
                    <a:pt x="94" y="6"/>
                    <a:pt x="106" y="16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0" y="30"/>
                    <a:pt x="72" y="27"/>
                    <a:pt x="64" y="27"/>
                  </a:cubicBezTo>
                  <a:cubicBezTo>
                    <a:pt x="54" y="27"/>
                    <a:pt x="45" y="31"/>
                    <a:pt x="38" y="38"/>
                  </a:cubicBezTo>
                  <a:cubicBezTo>
                    <a:pt x="31" y="45"/>
                    <a:pt x="27" y="54"/>
                    <a:pt x="27" y="64"/>
                  </a:cubicBezTo>
                  <a:cubicBezTo>
                    <a:pt x="27" y="74"/>
                    <a:pt x="31" y="83"/>
                    <a:pt x="38" y="91"/>
                  </a:cubicBezTo>
                  <a:cubicBezTo>
                    <a:pt x="45" y="97"/>
                    <a:pt x="54" y="101"/>
                    <a:pt x="64" y="101"/>
                  </a:cubicBezTo>
                  <a:cubicBezTo>
                    <a:pt x="74" y="101"/>
                    <a:pt x="83" y="97"/>
                    <a:pt x="90" y="91"/>
                  </a:cubicBezTo>
                  <a:cubicBezTo>
                    <a:pt x="92" y="89"/>
                    <a:pt x="97" y="83"/>
                    <a:pt x="99" y="79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108"/>
            <p:cNvSpPr>
              <a:spLocks noEditPoints="1"/>
            </p:cNvSpPr>
            <p:nvPr/>
          </p:nvSpPr>
          <p:spPr bwMode="auto">
            <a:xfrm>
              <a:off x="3376613" y="2012951"/>
              <a:ext cx="515938" cy="484188"/>
            </a:xfrm>
            <a:custGeom>
              <a:avLst/>
              <a:gdLst>
                <a:gd name="T0" fmla="*/ 164 w 325"/>
                <a:gd name="T1" fmla="*/ 0 h 305"/>
                <a:gd name="T2" fmla="*/ 0 w 325"/>
                <a:gd name="T3" fmla="*/ 305 h 305"/>
                <a:gd name="T4" fmla="*/ 81 w 325"/>
                <a:gd name="T5" fmla="*/ 305 h 305"/>
                <a:gd name="T6" fmla="*/ 107 w 325"/>
                <a:gd name="T7" fmla="*/ 253 h 305"/>
                <a:gd name="T8" fmla="*/ 218 w 325"/>
                <a:gd name="T9" fmla="*/ 253 h 305"/>
                <a:gd name="T10" fmla="*/ 244 w 325"/>
                <a:gd name="T11" fmla="*/ 305 h 305"/>
                <a:gd name="T12" fmla="*/ 325 w 325"/>
                <a:gd name="T13" fmla="*/ 305 h 305"/>
                <a:gd name="T14" fmla="*/ 164 w 325"/>
                <a:gd name="T15" fmla="*/ 0 h 305"/>
                <a:gd name="T16" fmla="*/ 135 w 325"/>
                <a:gd name="T17" fmla="*/ 198 h 305"/>
                <a:gd name="T18" fmla="*/ 164 w 325"/>
                <a:gd name="T19" fmla="*/ 145 h 305"/>
                <a:gd name="T20" fmla="*/ 190 w 325"/>
                <a:gd name="T21" fmla="*/ 198 h 305"/>
                <a:gd name="T22" fmla="*/ 135 w 325"/>
                <a:gd name="T23" fmla="*/ 198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5" h="305">
                  <a:moveTo>
                    <a:pt x="164" y="0"/>
                  </a:moveTo>
                  <a:lnTo>
                    <a:pt x="0" y="305"/>
                  </a:lnTo>
                  <a:lnTo>
                    <a:pt x="81" y="305"/>
                  </a:lnTo>
                  <a:lnTo>
                    <a:pt x="107" y="253"/>
                  </a:lnTo>
                  <a:lnTo>
                    <a:pt x="218" y="253"/>
                  </a:lnTo>
                  <a:lnTo>
                    <a:pt x="244" y="305"/>
                  </a:lnTo>
                  <a:lnTo>
                    <a:pt x="325" y="305"/>
                  </a:lnTo>
                  <a:lnTo>
                    <a:pt x="164" y="0"/>
                  </a:lnTo>
                  <a:close/>
                  <a:moveTo>
                    <a:pt x="135" y="198"/>
                  </a:moveTo>
                  <a:lnTo>
                    <a:pt x="164" y="145"/>
                  </a:lnTo>
                  <a:lnTo>
                    <a:pt x="190" y="198"/>
                  </a:lnTo>
                  <a:lnTo>
                    <a:pt x="135" y="19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109"/>
            <p:cNvSpPr>
              <a:spLocks noEditPoints="1"/>
            </p:cNvSpPr>
            <p:nvPr/>
          </p:nvSpPr>
          <p:spPr bwMode="auto">
            <a:xfrm>
              <a:off x="3414713" y="2705101"/>
              <a:ext cx="266700" cy="260350"/>
            </a:xfrm>
            <a:custGeom>
              <a:avLst/>
              <a:gdLst>
                <a:gd name="T0" fmla="*/ 55 w 71"/>
                <a:gd name="T1" fmla="*/ 9 h 69"/>
                <a:gd name="T2" fmla="*/ 69 w 71"/>
                <a:gd name="T3" fmla="*/ 9 h 69"/>
                <a:gd name="T4" fmla="*/ 69 w 71"/>
                <a:gd name="T5" fmla="*/ 0 h 69"/>
                <a:gd name="T6" fmla="*/ 3 w 71"/>
                <a:gd name="T7" fmla="*/ 0 h 69"/>
                <a:gd name="T8" fmla="*/ 3 w 71"/>
                <a:gd name="T9" fmla="*/ 9 h 69"/>
                <a:gd name="T10" fmla="*/ 19 w 71"/>
                <a:gd name="T11" fmla="*/ 9 h 69"/>
                <a:gd name="T12" fmla="*/ 19 w 71"/>
                <a:gd name="T13" fmla="*/ 28 h 69"/>
                <a:gd name="T14" fmla="*/ 1 w 71"/>
                <a:gd name="T15" fmla="*/ 28 h 69"/>
                <a:gd name="T16" fmla="*/ 1 w 71"/>
                <a:gd name="T17" fmla="*/ 36 h 69"/>
                <a:gd name="T18" fmla="*/ 18 w 71"/>
                <a:gd name="T19" fmla="*/ 36 h 69"/>
                <a:gd name="T20" fmla="*/ 1 w 71"/>
                <a:gd name="T21" fmla="*/ 62 h 69"/>
                <a:gd name="T22" fmla="*/ 0 w 71"/>
                <a:gd name="T23" fmla="*/ 62 h 69"/>
                <a:gd name="T24" fmla="*/ 1 w 71"/>
                <a:gd name="T25" fmla="*/ 63 h 69"/>
                <a:gd name="T26" fmla="*/ 7 w 71"/>
                <a:gd name="T27" fmla="*/ 68 h 69"/>
                <a:gd name="T28" fmla="*/ 7 w 71"/>
                <a:gd name="T29" fmla="*/ 69 h 69"/>
                <a:gd name="T30" fmla="*/ 7 w 71"/>
                <a:gd name="T31" fmla="*/ 68 h 69"/>
                <a:gd name="T32" fmla="*/ 27 w 71"/>
                <a:gd name="T33" fmla="*/ 36 h 69"/>
                <a:gd name="T34" fmla="*/ 46 w 71"/>
                <a:gd name="T35" fmla="*/ 36 h 69"/>
                <a:gd name="T36" fmla="*/ 46 w 71"/>
                <a:gd name="T37" fmla="*/ 68 h 69"/>
                <a:gd name="T38" fmla="*/ 55 w 71"/>
                <a:gd name="T39" fmla="*/ 68 h 69"/>
                <a:gd name="T40" fmla="*/ 55 w 71"/>
                <a:gd name="T41" fmla="*/ 36 h 69"/>
                <a:gd name="T42" fmla="*/ 71 w 71"/>
                <a:gd name="T43" fmla="*/ 36 h 69"/>
                <a:gd name="T44" fmla="*/ 71 w 71"/>
                <a:gd name="T45" fmla="*/ 28 h 69"/>
                <a:gd name="T46" fmla="*/ 55 w 71"/>
                <a:gd name="T47" fmla="*/ 28 h 69"/>
                <a:gd name="T48" fmla="*/ 55 w 71"/>
                <a:gd name="T49" fmla="*/ 9 h 69"/>
                <a:gd name="T50" fmla="*/ 46 w 71"/>
                <a:gd name="T51" fmla="*/ 9 h 69"/>
                <a:gd name="T52" fmla="*/ 46 w 71"/>
                <a:gd name="T53" fmla="*/ 28 h 69"/>
                <a:gd name="T54" fmla="*/ 27 w 71"/>
                <a:gd name="T55" fmla="*/ 28 h 69"/>
                <a:gd name="T56" fmla="*/ 27 w 71"/>
                <a:gd name="T57" fmla="*/ 9 h 69"/>
                <a:gd name="T58" fmla="*/ 46 w 71"/>
                <a:gd name="T59" fmla="*/ 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1" h="69">
                  <a:moveTo>
                    <a:pt x="55" y="9"/>
                  </a:moveTo>
                  <a:cubicBezTo>
                    <a:pt x="69" y="9"/>
                    <a:pt x="69" y="9"/>
                    <a:pt x="69" y="9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6" y="48"/>
                    <a:pt x="11" y="56"/>
                    <a:pt x="1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3" y="64"/>
                    <a:pt x="5" y="67"/>
                    <a:pt x="7" y="68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23" y="59"/>
                    <a:pt x="26" y="46"/>
                    <a:pt x="27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55" y="28"/>
                    <a:pt x="55" y="28"/>
                    <a:pt x="55" y="28"/>
                  </a:cubicBezTo>
                  <a:lnTo>
                    <a:pt x="55" y="9"/>
                  </a:lnTo>
                  <a:close/>
                  <a:moveTo>
                    <a:pt x="46" y="9"/>
                  </a:moveTo>
                  <a:cubicBezTo>
                    <a:pt x="46" y="28"/>
                    <a:pt x="46" y="28"/>
                    <a:pt x="46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9"/>
                    <a:pt x="27" y="9"/>
                    <a:pt x="27" y="9"/>
                  </a:cubicBezTo>
                  <a:lnTo>
                    <a:pt x="46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110"/>
            <p:cNvSpPr>
              <a:spLocks noEditPoints="1"/>
            </p:cNvSpPr>
            <p:nvPr/>
          </p:nvSpPr>
          <p:spPr bwMode="auto">
            <a:xfrm>
              <a:off x="3708400" y="2686051"/>
              <a:ext cx="280988" cy="276225"/>
            </a:xfrm>
            <a:custGeom>
              <a:avLst/>
              <a:gdLst>
                <a:gd name="T0" fmla="*/ 66 w 75"/>
                <a:gd name="T1" fmla="*/ 35 h 73"/>
                <a:gd name="T2" fmla="*/ 60 w 75"/>
                <a:gd name="T3" fmla="*/ 32 h 73"/>
                <a:gd name="T4" fmla="*/ 35 w 75"/>
                <a:gd name="T5" fmla="*/ 32 h 73"/>
                <a:gd name="T6" fmla="*/ 72 w 75"/>
                <a:gd name="T7" fmla="*/ 26 h 73"/>
                <a:gd name="T8" fmla="*/ 60 w 75"/>
                <a:gd name="T9" fmla="*/ 18 h 73"/>
                <a:gd name="T10" fmla="*/ 66 w 75"/>
                <a:gd name="T11" fmla="*/ 12 h 73"/>
                <a:gd name="T12" fmla="*/ 56 w 75"/>
                <a:gd name="T13" fmla="*/ 1 h 73"/>
                <a:gd name="T14" fmla="*/ 50 w 75"/>
                <a:gd name="T15" fmla="*/ 6 h 73"/>
                <a:gd name="T16" fmla="*/ 60 w 75"/>
                <a:gd name="T17" fmla="*/ 18 h 73"/>
                <a:gd name="T18" fmla="*/ 42 w 75"/>
                <a:gd name="T19" fmla="*/ 2 h 73"/>
                <a:gd name="T20" fmla="*/ 33 w 75"/>
                <a:gd name="T21" fmla="*/ 0 h 73"/>
                <a:gd name="T22" fmla="*/ 30 w 75"/>
                <a:gd name="T23" fmla="*/ 18 h 73"/>
                <a:gd name="T24" fmla="*/ 24 w 75"/>
                <a:gd name="T25" fmla="*/ 5 h 73"/>
                <a:gd name="T26" fmla="*/ 15 w 75"/>
                <a:gd name="T27" fmla="*/ 2 h 73"/>
                <a:gd name="T28" fmla="*/ 10 w 75"/>
                <a:gd name="T29" fmla="*/ 17 h 73"/>
                <a:gd name="T30" fmla="*/ 7 w 75"/>
                <a:gd name="T31" fmla="*/ 20 h 73"/>
                <a:gd name="T32" fmla="*/ 9 w 75"/>
                <a:gd name="T33" fmla="*/ 27 h 73"/>
                <a:gd name="T34" fmla="*/ 11 w 75"/>
                <a:gd name="T35" fmla="*/ 27 h 73"/>
                <a:gd name="T36" fmla="*/ 28 w 75"/>
                <a:gd name="T37" fmla="*/ 26 h 73"/>
                <a:gd name="T38" fmla="*/ 0 w 75"/>
                <a:gd name="T39" fmla="*/ 61 h 73"/>
                <a:gd name="T40" fmla="*/ 6 w 75"/>
                <a:gd name="T41" fmla="*/ 67 h 73"/>
                <a:gd name="T42" fmla="*/ 7 w 75"/>
                <a:gd name="T43" fmla="*/ 67 h 73"/>
                <a:gd name="T44" fmla="*/ 38 w 75"/>
                <a:gd name="T45" fmla="*/ 57 h 73"/>
                <a:gd name="T46" fmla="*/ 16 w 75"/>
                <a:gd name="T47" fmla="*/ 66 h 73"/>
                <a:gd name="T48" fmla="*/ 21 w 75"/>
                <a:gd name="T49" fmla="*/ 73 h 73"/>
                <a:gd name="T50" fmla="*/ 22 w 75"/>
                <a:gd name="T51" fmla="*/ 73 h 73"/>
                <a:gd name="T52" fmla="*/ 69 w 75"/>
                <a:gd name="T53" fmla="*/ 73 h 73"/>
                <a:gd name="T54" fmla="*/ 70 w 75"/>
                <a:gd name="T55" fmla="*/ 73 h 73"/>
                <a:gd name="T56" fmla="*/ 75 w 75"/>
                <a:gd name="T57" fmla="*/ 66 h 73"/>
                <a:gd name="T58" fmla="*/ 52 w 75"/>
                <a:gd name="T59" fmla="*/ 58 h 73"/>
                <a:gd name="T60" fmla="*/ 44 w 75"/>
                <a:gd name="T61" fmla="*/ 52 h 73"/>
                <a:gd name="T62" fmla="*/ 54 w 75"/>
                <a:gd name="T63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" h="73">
                  <a:moveTo>
                    <a:pt x="52" y="58"/>
                  </a:moveTo>
                  <a:cubicBezTo>
                    <a:pt x="58" y="51"/>
                    <a:pt x="63" y="44"/>
                    <a:pt x="66" y="35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0"/>
                    <a:pt x="37" y="28"/>
                    <a:pt x="38" y="26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4" y="10"/>
                    <a:pt x="60" y="5"/>
                    <a:pt x="57" y="2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2" y="8"/>
                    <a:pt x="57" y="14"/>
                    <a:pt x="60" y="17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1" y="13"/>
                    <a:pt x="42" y="8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7"/>
                    <a:pt x="31" y="13"/>
                    <a:pt x="30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3"/>
                    <a:pt x="23" y="9"/>
                    <a:pt x="24" y="5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9"/>
                    <a:pt x="11" y="15"/>
                    <a:pt x="10" y="17"/>
                  </a:cubicBezTo>
                  <a:cubicBezTo>
                    <a:pt x="9" y="18"/>
                    <a:pt x="8" y="19"/>
                    <a:pt x="8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2"/>
                    <a:pt x="9" y="25"/>
                    <a:pt x="9" y="2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2" y="26"/>
                    <a:pt x="1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2" y="42"/>
                    <a:pt x="14" y="53"/>
                    <a:pt x="1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3" y="63"/>
                    <a:pt x="5" y="65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16" y="62"/>
                    <a:pt x="23" y="55"/>
                    <a:pt x="29" y="46"/>
                  </a:cubicBezTo>
                  <a:cubicBezTo>
                    <a:pt x="31" y="50"/>
                    <a:pt x="34" y="54"/>
                    <a:pt x="38" y="57"/>
                  </a:cubicBezTo>
                  <a:cubicBezTo>
                    <a:pt x="32" y="61"/>
                    <a:pt x="25" y="64"/>
                    <a:pt x="17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8"/>
                    <a:pt x="20" y="71"/>
                    <a:pt x="21" y="73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31" y="71"/>
                    <a:pt x="38" y="68"/>
                    <a:pt x="45" y="63"/>
                  </a:cubicBezTo>
                  <a:cubicBezTo>
                    <a:pt x="52" y="68"/>
                    <a:pt x="60" y="71"/>
                    <a:pt x="69" y="73"/>
                  </a:cubicBezTo>
                  <a:cubicBezTo>
                    <a:pt x="69" y="73"/>
                    <a:pt x="69" y="73"/>
                    <a:pt x="69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1"/>
                    <a:pt x="73" y="68"/>
                    <a:pt x="74" y="67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65" y="64"/>
                    <a:pt x="58" y="61"/>
                    <a:pt x="52" y="58"/>
                  </a:cubicBezTo>
                  <a:close/>
                  <a:moveTo>
                    <a:pt x="54" y="40"/>
                  </a:moveTo>
                  <a:cubicBezTo>
                    <a:pt x="52" y="45"/>
                    <a:pt x="48" y="49"/>
                    <a:pt x="44" y="52"/>
                  </a:cubicBezTo>
                  <a:cubicBezTo>
                    <a:pt x="40" y="49"/>
                    <a:pt x="37" y="45"/>
                    <a:pt x="34" y="40"/>
                  </a:cubicBezTo>
                  <a:lnTo>
                    <a:pt x="54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111"/>
            <p:cNvSpPr>
              <a:spLocks noEditPoints="1"/>
            </p:cNvSpPr>
            <p:nvPr/>
          </p:nvSpPr>
          <p:spPr bwMode="auto">
            <a:xfrm>
              <a:off x="4008438" y="2690813"/>
              <a:ext cx="269875" cy="271463"/>
            </a:xfrm>
            <a:custGeom>
              <a:avLst/>
              <a:gdLst>
                <a:gd name="T0" fmla="*/ 69 w 72"/>
                <a:gd name="T1" fmla="*/ 7 h 72"/>
                <a:gd name="T2" fmla="*/ 69 w 72"/>
                <a:gd name="T3" fmla="*/ 6 h 72"/>
                <a:gd name="T4" fmla="*/ 62 w 72"/>
                <a:gd name="T5" fmla="*/ 2 h 72"/>
                <a:gd name="T6" fmla="*/ 62 w 72"/>
                <a:gd name="T7" fmla="*/ 2 h 72"/>
                <a:gd name="T8" fmla="*/ 55 w 72"/>
                <a:gd name="T9" fmla="*/ 11 h 72"/>
                <a:gd name="T10" fmla="*/ 55 w 72"/>
                <a:gd name="T11" fmla="*/ 9 h 72"/>
                <a:gd name="T12" fmla="*/ 36 w 72"/>
                <a:gd name="T13" fmla="*/ 9 h 72"/>
                <a:gd name="T14" fmla="*/ 36 w 72"/>
                <a:gd name="T15" fmla="*/ 0 h 72"/>
                <a:gd name="T16" fmla="*/ 28 w 72"/>
                <a:gd name="T17" fmla="*/ 0 h 72"/>
                <a:gd name="T18" fmla="*/ 28 w 72"/>
                <a:gd name="T19" fmla="*/ 9 h 72"/>
                <a:gd name="T20" fmla="*/ 9 w 72"/>
                <a:gd name="T21" fmla="*/ 9 h 72"/>
                <a:gd name="T22" fmla="*/ 9 w 72"/>
                <a:gd name="T23" fmla="*/ 16 h 72"/>
                <a:gd name="T24" fmla="*/ 28 w 72"/>
                <a:gd name="T25" fmla="*/ 16 h 72"/>
                <a:gd name="T26" fmla="*/ 28 w 72"/>
                <a:gd name="T27" fmla="*/ 24 h 72"/>
                <a:gd name="T28" fmla="*/ 2 w 72"/>
                <a:gd name="T29" fmla="*/ 24 h 72"/>
                <a:gd name="T30" fmla="*/ 2 w 72"/>
                <a:gd name="T31" fmla="*/ 31 h 72"/>
                <a:gd name="T32" fmla="*/ 29 w 72"/>
                <a:gd name="T33" fmla="*/ 31 h 72"/>
                <a:gd name="T34" fmla="*/ 1 w 72"/>
                <a:gd name="T35" fmla="*/ 44 h 72"/>
                <a:gd name="T36" fmla="*/ 0 w 72"/>
                <a:gd name="T37" fmla="*/ 45 h 72"/>
                <a:gd name="T38" fmla="*/ 1 w 72"/>
                <a:gd name="T39" fmla="*/ 46 h 72"/>
                <a:gd name="T40" fmla="*/ 5 w 72"/>
                <a:gd name="T41" fmla="*/ 51 h 72"/>
                <a:gd name="T42" fmla="*/ 5 w 72"/>
                <a:gd name="T43" fmla="*/ 52 h 72"/>
                <a:gd name="T44" fmla="*/ 6 w 72"/>
                <a:gd name="T45" fmla="*/ 52 h 72"/>
                <a:gd name="T46" fmla="*/ 18 w 72"/>
                <a:gd name="T47" fmla="*/ 47 h 72"/>
                <a:gd name="T48" fmla="*/ 18 w 72"/>
                <a:gd name="T49" fmla="*/ 72 h 72"/>
                <a:gd name="T50" fmla="*/ 26 w 72"/>
                <a:gd name="T51" fmla="*/ 72 h 72"/>
                <a:gd name="T52" fmla="*/ 26 w 72"/>
                <a:gd name="T53" fmla="*/ 70 h 72"/>
                <a:gd name="T54" fmla="*/ 54 w 72"/>
                <a:gd name="T55" fmla="*/ 70 h 72"/>
                <a:gd name="T56" fmla="*/ 54 w 72"/>
                <a:gd name="T57" fmla="*/ 72 h 72"/>
                <a:gd name="T58" fmla="*/ 63 w 72"/>
                <a:gd name="T59" fmla="*/ 72 h 72"/>
                <a:gd name="T60" fmla="*/ 63 w 72"/>
                <a:gd name="T61" fmla="*/ 37 h 72"/>
                <a:gd name="T62" fmla="*/ 35 w 72"/>
                <a:gd name="T63" fmla="*/ 37 h 72"/>
                <a:gd name="T64" fmla="*/ 43 w 72"/>
                <a:gd name="T65" fmla="*/ 31 h 72"/>
                <a:gd name="T66" fmla="*/ 72 w 72"/>
                <a:gd name="T67" fmla="*/ 31 h 72"/>
                <a:gd name="T68" fmla="*/ 72 w 72"/>
                <a:gd name="T69" fmla="*/ 24 h 72"/>
                <a:gd name="T70" fmla="*/ 53 w 72"/>
                <a:gd name="T71" fmla="*/ 24 h 72"/>
                <a:gd name="T72" fmla="*/ 69 w 72"/>
                <a:gd name="T73" fmla="*/ 7 h 72"/>
                <a:gd name="T74" fmla="*/ 36 w 72"/>
                <a:gd name="T75" fmla="*/ 24 h 72"/>
                <a:gd name="T76" fmla="*/ 36 w 72"/>
                <a:gd name="T77" fmla="*/ 16 h 72"/>
                <a:gd name="T78" fmla="*/ 49 w 72"/>
                <a:gd name="T79" fmla="*/ 16 h 72"/>
                <a:gd name="T80" fmla="*/ 41 w 72"/>
                <a:gd name="T81" fmla="*/ 24 h 72"/>
                <a:gd name="T82" fmla="*/ 36 w 72"/>
                <a:gd name="T83" fmla="*/ 24 h 72"/>
                <a:gd name="T84" fmla="*/ 54 w 72"/>
                <a:gd name="T85" fmla="*/ 57 h 72"/>
                <a:gd name="T86" fmla="*/ 54 w 72"/>
                <a:gd name="T87" fmla="*/ 62 h 72"/>
                <a:gd name="T88" fmla="*/ 26 w 72"/>
                <a:gd name="T89" fmla="*/ 62 h 72"/>
                <a:gd name="T90" fmla="*/ 26 w 72"/>
                <a:gd name="T91" fmla="*/ 57 h 72"/>
                <a:gd name="T92" fmla="*/ 54 w 72"/>
                <a:gd name="T93" fmla="*/ 57 h 72"/>
                <a:gd name="T94" fmla="*/ 26 w 72"/>
                <a:gd name="T95" fmla="*/ 50 h 72"/>
                <a:gd name="T96" fmla="*/ 26 w 72"/>
                <a:gd name="T97" fmla="*/ 45 h 72"/>
                <a:gd name="T98" fmla="*/ 54 w 72"/>
                <a:gd name="T99" fmla="*/ 45 h 72"/>
                <a:gd name="T100" fmla="*/ 54 w 72"/>
                <a:gd name="T101" fmla="*/ 50 h 72"/>
                <a:gd name="T102" fmla="*/ 26 w 72"/>
                <a:gd name="T103" fmla="*/ 5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" h="72">
                  <a:moveTo>
                    <a:pt x="69" y="7"/>
                  </a:moveTo>
                  <a:cubicBezTo>
                    <a:pt x="69" y="6"/>
                    <a:pt x="69" y="6"/>
                    <a:pt x="69" y="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0" y="5"/>
                    <a:pt x="57" y="8"/>
                    <a:pt x="55" y="1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0" y="37"/>
                    <a:pt x="11" y="41"/>
                    <a:pt x="1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2" y="47"/>
                    <a:pt x="4" y="50"/>
                    <a:pt x="5" y="51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10" y="50"/>
                    <a:pt x="14" y="48"/>
                    <a:pt x="18" y="47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8" y="36"/>
                    <a:pt x="41" y="34"/>
                    <a:pt x="4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9" y="18"/>
                    <a:pt x="65" y="12"/>
                    <a:pt x="69" y="7"/>
                  </a:cubicBezTo>
                  <a:close/>
                  <a:moveTo>
                    <a:pt x="36" y="24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6" y="19"/>
                    <a:pt x="43" y="22"/>
                    <a:pt x="41" y="24"/>
                  </a:cubicBezTo>
                  <a:lnTo>
                    <a:pt x="36" y="24"/>
                  </a:lnTo>
                  <a:close/>
                  <a:moveTo>
                    <a:pt x="54" y="57"/>
                  </a:moveTo>
                  <a:cubicBezTo>
                    <a:pt x="54" y="62"/>
                    <a:pt x="54" y="62"/>
                    <a:pt x="54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57"/>
                    <a:pt x="26" y="57"/>
                    <a:pt x="26" y="57"/>
                  </a:cubicBezTo>
                  <a:lnTo>
                    <a:pt x="54" y="57"/>
                  </a:lnTo>
                  <a:close/>
                  <a:moveTo>
                    <a:pt x="26" y="50"/>
                  </a:moveTo>
                  <a:cubicBezTo>
                    <a:pt x="26" y="45"/>
                    <a:pt x="26" y="45"/>
                    <a:pt x="26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0"/>
                    <a:pt x="54" y="50"/>
                    <a:pt x="54" y="50"/>
                  </a:cubicBezTo>
                  <a:lnTo>
                    <a:pt x="26" y="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112"/>
            <p:cNvSpPr>
              <a:spLocks noEditPoints="1"/>
            </p:cNvSpPr>
            <p:nvPr/>
          </p:nvSpPr>
          <p:spPr bwMode="auto">
            <a:xfrm>
              <a:off x="4440238" y="2701926"/>
              <a:ext cx="150813" cy="260350"/>
            </a:xfrm>
            <a:custGeom>
              <a:avLst/>
              <a:gdLst>
                <a:gd name="T0" fmla="*/ 27 w 40"/>
                <a:gd name="T1" fmla="*/ 54 h 69"/>
                <a:gd name="T2" fmla="*/ 37 w 40"/>
                <a:gd name="T3" fmla="*/ 28 h 69"/>
                <a:gd name="T4" fmla="*/ 37 w 40"/>
                <a:gd name="T5" fmla="*/ 27 h 69"/>
                <a:gd name="T6" fmla="*/ 32 w 40"/>
                <a:gd name="T7" fmla="*/ 26 h 69"/>
                <a:gd name="T8" fmla="*/ 31 w 40"/>
                <a:gd name="T9" fmla="*/ 26 h 69"/>
                <a:gd name="T10" fmla="*/ 8 w 40"/>
                <a:gd name="T11" fmla="*/ 26 h 69"/>
                <a:gd name="T12" fmla="*/ 8 w 40"/>
                <a:gd name="T13" fmla="*/ 8 h 69"/>
                <a:gd name="T14" fmla="*/ 26 w 40"/>
                <a:gd name="T15" fmla="*/ 8 h 69"/>
                <a:gd name="T16" fmla="*/ 26 w 40"/>
                <a:gd name="T17" fmla="*/ 15 h 69"/>
                <a:gd name="T18" fmla="*/ 26 w 40"/>
                <a:gd name="T19" fmla="*/ 15 h 69"/>
                <a:gd name="T20" fmla="*/ 25 w 40"/>
                <a:gd name="T21" fmla="*/ 16 h 69"/>
                <a:gd name="T22" fmla="*/ 23 w 40"/>
                <a:gd name="T23" fmla="*/ 16 h 69"/>
                <a:gd name="T24" fmla="*/ 16 w 40"/>
                <a:gd name="T25" fmla="*/ 15 h 69"/>
                <a:gd name="T26" fmla="*/ 15 w 40"/>
                <a:gd name="T27" fmla="*/ 15 h 69"/>
                <a:gd name="T28" fmla="*/ 15 w 40"/>
                <a:gd name="T29" fmla="*/ 16 h 69"/>
                <a:gd name="T30" fmla="*/ 17 w 40"/>
                <a:gd name="T31" fmla="*/ 22 h 69"/>
                <a:gd name="T32" fmla="*/ 17 w 40"/>
                <a:gd name="T33" fmla="*/ 23 h 69"/>
                <a:gd name="T34" fmla="*/ 18 w 40"/>
                <a:gd name="T35" fmla="*/ 23 h 69"/>
                <a:gd name="T36" fmla="*/ 31 w 40"/>
                <a:gd name="T37" fmla="*/ 22 h 69"/>
                <a:gd name="T38" fmla="*/ 35 w 40"/>
                <a:gd name="T39" fmla="*/ 15 h 69"/>
                <a:gd name="T40" fmla="*/ 35 w 40"/>
                <a:gd name="T41" fmla="*/ 0 h 69"/>
                <a:gd name="T42" fmla="*/ 0 w 40"/>
                <a:gd name="T43" fmla="*/ 0 h 69"/>
                <a:gd name="T44" fmla="*/ 0 w 40"/>
                <a:gd name="T45" fmla="*/ 69 h 69"/>
                <a:gd name="T46" fmla="*/ 8 w 40"/>
                <a:gd name="T47" fmla="*/ 69 h 69"/>
                <a:gd name="T48" fmla="*/ 8 w 40"/>
                <a:gd name="T49" fmla="*/ 65 h 69"/>
                <a:gd name="T50" fmla="*/ 11 w 40"/>
                <a:gd name="T51" fmla="*/ 68 h 69"/>
                <a:gd name="T52" fmla="*/ 11 w 40"/>
                <a:gd name="T53" fmla="*/ 69 h 69"/>
                <a:gd name="T54" fmla="*/ 12 w 40"/>
                <a:gd name="T55" fmla="*/ 69 h 69"/>
                <a:gd name="T56" fmla="*/ 22 w 40"/>
                <a:gd name="T57" fmla="*/ 60 h 69"/>
                <a:gd name="T58" fmla="*/ 34 w 40"/>
                <a:gd name="T59" fmla="*/ 69 h 69"/>
                <a:gd name="T60" fmla="*/ 34 w 40"/>
                <a:gd name="T61" fmla="*/ 69 h 69"/>
                <a:gd name="T62" fmla="*/ 34 w 40"/>
                <a:gd name="T63" fmla="*/ 69 h 69"/>
                <a:gd name="T64" fmla="*/ 39 w 40"/>
                <a:gd name="T65" fmla="*/ 63 h 69"/>
                <a:gd name="T66" fmla="*/ 40 w 40"/>
                <a:gd name="T67" fmla="*/ 63 h 69"/>
                <a:gd name="T68" fmla="*/ 39 w 40"/>
                <a:gd name="T69" fmla="*/ 62 h 69"/>
                <a:gd name="T70" fmla="*/ 27 w 40"/>
                <a:gd name="T71" fmla="*/ 54 h 69"/>
                <a:gd name="T72" fmla="*/ 28 w 40"/>
                <a:gd name="T73" fmla="*/ 34 h 69"/>
                <a:gd name="T74" fmla="*/ 22 w 40"/>
                <a:gd name="T75" fmla="*/ 47 h 69"/>
                <a:gd name="T76" fmla="*/ 16 w 40"/>
                <a:gd name="T77" fmla="*/ 34 h 69"/>
                <a:gd name="T78" fmla="*/ 28 w 40"/>
                <a:gd name="T79" fmla="*/ 34 h 69"/>
                <a:gd name="T80" fmla="*/ 17 w 40"/>
                <a:gd name="T81" fmla="*/ 54 h 69"/>
                <a:gd name="T82" fmla="*/ 8 w 40"/>
                <a:gd name="T83" fmla="*/ 62 h 69"/>
                <a:gd name="T84" fmla="*/ 8 w 40"/>
                <a:gd name="T85" fmla="*/ 34 h 69"/>
                <a:gd name="T86" fmla="*/ 8 w 40"/>
                <a:gd name="T87" fmla="*/ 34 h 69"/>
                <a:gd name="T88" fmla="*/ 17 w 40"/>
                <a:gd name="T89" fmla="*/ 5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0" h="69">
                  <a:moveTo>
                    <a:pt x="27" y="54"/>
                  </a:moveTo>
                  <a:cubicBezTo>
                    <a:pt x="32" y="46"/>
                    <a:pt x="35" y="38"/>
                    <a:pt x="37" y="28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6"/>
                    <a:pt x="25" y="16"/>
                  </a:cubicBezTo>
                  <a:cubicBezTo>
                    <a:pt x="25" y="16"/>
                    <a:pt x="24" y="16"/>
                    <a:pt x="23" y="16"/>
                  </a:cubicBezTo>
                  <a:cubicBezTo>
                    <a:pt x="21" y="16"/>
                    <a:pt x="18" y="16"/>
                    <a:pt x="16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8"/>
                    <a:pt x="17" y="21"/>
                    <a:pt x="17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4" y="23"/>
                    <a:pt x="28" y="23"/>
                    <a:pt x="31" y="22"/>
                  </a:cubicBezTo>
                  <a:cubicBezTo>
                    <a:pt x="34" y="21"/>
                    <a:pt x="35" y="18"/>
                    <a:pt x="35" y="15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66"/>
                    <a:pt x="10" y="67"/>
                    <a:pt x="11" y="68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5" y="66"/>
                    <a:pt x="19" y="64"/>
                    <a:pt x="22" y="60"/>
                  </a:cubicBezTo>
                  <a:cubicBezTo>
                    <a:pt x="26" y="64"/>
                    <a:pt x="29" y="67"/>
                    <a:pt x="34" y="69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36" y="67"/>
                    <a:pt x="37" y="65"/>
                    <a:pt x="39" y="63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5" y="60"/>
                    <a:pt x="31" y="57"/>
                    <a:pt x="27" y="54"/>
                  </a:cubicBezTo>
                  <a:close/>
                  <a:moveTo>
                    <a:pt x="28" y="34"/>
                  </a:moveTo>
                  <a:cubicBezTo>
                    <a:pt x="26" y="38"/>
                    <a:pt x="24" y="43"/>
                    <a:pt x="22" y="47"/>
                  </a:cubicBezTo>
                  <a:cubicBezTo>
                    <a:pt x="19" y="43"/>
                    <a:pt x="17" y="39"/>
                    <a:pt x="16" y="34"/>
                  </a:cubicBezTo>
                  <a:lnTo>
                    <a:pt x="28" y="34"/>
                  </a:lnTo>
                  <a:close/>
                  <a:moveTo>
                    <a:pt x="17" y="54"/>
                  </a:moveTo>
                  <a:cubicBezTo>
                    <a:pt x="14" y="57"/>
                    <a:pt x="11" y="60"/>
                    <a:pt x="8" y="6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10" y="41"/>
                    <a:pt x="13" y="48"/>
                    <a:pt x="17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113"/>
            <p:cNvSpPr>
              <a:spLocks noEditPoints="1"/>
            </p:cNvSpPr>
            <p:nvPr/>
          </p:nvSpPr>
          <p:spPr bwMode="auto">
            <a:xfrm>
              <a:off x="4308475" y="2697163"/>
              <a:ext cx="112713" cy="268288"/>
            </a:xfrm>
            <a:custGeom>
              <a:avLst/>
              <a:gdLst>
                <a:gd name="T0" fmla="*/ 6 w 30"/>
                <a:gd name="T1" fmla="*/ 29 h 71"/>
                <a:gd name="T2" fmla="*/ 0 w 30"/>
                <a:gd name="T3" fmla="*/ 66 h 71"/>
                <a:gd name="T4" fmla="*/ 0 w 30"/>
                <a:gd name="T5" fmla="*/ 67 h 71"/>
                <a:gd name="T6" fmla="*/ 1 w 30"/>
                <a:gd name="T7" fmla="*/ 67 h 71"/>
                <a:gd name="T8" fmla="*/ 6 w 30"/>
                <a:gd name="T9" fmla="*/ 70 h 71"/>
                <a:gd name="T10" fmla="*/ 7 w 30"/>
                <a:gd name="T11" fmla="*/ 71 h 71"/>
                <a:gd name="T12" fmla="*/ 7 w 30"/>
                <a:gd name="T13" fmla="*/ 70 h 71"/>
                <a:gd name="T14" fmla="*/ 13 w 30"/>
                <a:gd name="T15" fmla="*/ 44 h 71"/>
                <a:gd name="T16" fmla="*/ 22 w 30"/>
                <a:gd name="T17" fmla="*/ 44 h 71"/>
                <a:gd name="T18" fmla="*/ 22 w 30"/>
                <a:gd name="T19" fmla="*/ 61 h 71"/>
                <a:gd name="T20" fmla="*/ 22 w 30"/>
                <a:gd name="T21" fmla="*/ 62 h 71"/>
                <a:gd name="T22" fmla="*/ 21 w 30"/>
                <a:gd name="T23" fmla="*/ 62 h 71"/>
                <a:gd name="T24" fmla="*/ 14 w 30"/>
                <a:gd name="T25" fmla="*/ 62 h 71"/>
                <a:gd name="T26" fmla="*/ 13 w 30"/>
                <a:gd name="T27" fmla="*/ 62 h 71"/>
                <a:gd name="T28" fmla="*/ 14 w 30"/>
                <a:gd name="T29" fmla="*/ 63 h 71"/>
                <a:gd name="T30" fmla="*/ 16 w 30"/>
                <a:gd name="T31" fmla="*/ 69 h 71"/>
                <a:gd name="T32" fmla="*/ 16 w 30"/>
                <a:gd name="T33" fmla="*/ 70 h 71"/>
                <a:gd name="T34" fmla="*/ 16 w 30"/>
                <a:gd name="T35" fmla="*/ 70 h 71"/>
                <a:gd name="T36" fmla="*/ 27 w 30"/>
                <a:gd name="T37" fmla="*/ 69 h 71"/>
                <a:gd name="T38" fmla="*/ 30 w 30"/>
                <a:gd name="T39" fmla="*/ 61 h 71"/>
                <a:gd name="T40" fmla="*/ 30 w 30"/>
                <a:gd name="T41" fmla="*/ 0 h 71"/>
                <a:gd name="T42" fmla="*/ 6 w 30"/>
                <a:gd name="T43" fmla="*/ 0 h 71"/>
                <a:gd name="T44" fmla="*/ 6 w 30"/>
                <a:gd name="T45" fmla="*/ 29 h 71"/>
                <a:gd name="T46" fmla="*/ 22 w 30"/>
                <a:gd name="T47" fmla="*/ 26 h 71"/>
                <a:gd name="T48" fmla="*/ 22 w 30"/>
                <a:gd name="T49" fmla="*/ 36 h 71"/>
                <a:gd name="T50" fmla="*/ 14 w 30"/>
                <a:gd name="T51" fmla="*/ 36 h 71"/>
                <a:gd name="T52" fmla="*/ 14 w 30"/>
                <a:gd name="T53" fmla="*/ 29 h 71"/>
                <a:gd name="T54" fmla="*/ 14 w 30"/>
                <a:gd name="T55" fmla="*/ 26 h 71"/>
                <a:gd name="T56" fmla="*/ 22 w 30"/>
                <a:gd name="T57" fmla="*/ 26 h 71"/>
                <a:gd name="T58" fmla="*/ 22 w 30"/>
                <a:gd name="T59" fmla="*/ 9 h 71"/>
                <a:gd name="T60" fmla="*/ 22 w 30"/>
                <a:gd name="T61" fmla="*/ 18 h 71"/>
                <a:gd name="T62" fmla="*/ 14 w 30"/>
                <a:gd name="T63" fmla="*/ 18 h 71"/>
                <a:gd name="T64" fmla="*/ 14 w 30"/>
                <a:gd name="T65" fmla="*/ 9 h 71"/>
                <a:gd name="T66" fmla="*/ 22 w 30"/>
                <a:gd name="T67" fmla="*/ 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71">
                  <a:moveTo>
                    <a:pt x="6" y="29"/>
                  </a:moveTo>
                  <a:cubicBezTo>
                    <a:pt x="6" y="42"/>
                    <a:pt x="5" y="56"/>
                    <a:pt x="0" y="6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5" y="69"/>
                    <a:pt x="6" y="70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10" y="64"/>
                    <a:pt x="12" y="56"/>
                    <a:pt x="13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19" y="62"/>
                    <a:pt x="17" y="62"/>
                    <a:pt x="14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5" y="65"/>
                    <a:pt x="15" y="68"/>
                    <a:pt x="16" y="69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21" y="70"/>
                    <a:pt x="25" y="70"/>
                    <a:pt x="27" y="69"/>
                  </a:cubicBezTo>
                  <a:cubicBezTo>
                    <a:pt x="30" y="67"/>
                    <a:pt x="30" y="64"/>
                    <a:pt x="30" y="6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29"/>
                  </a:lnTo>
                  <a:close/>
                  <a:moveTo>
                    <a:pt x="22" y="26"/>
                  </a:moveTo>
                  <a:cubicBezTo>
                    <a:pt x="22" y="36"/>
                    <a:pt x="22" y="36"/>
                    <a:pt x="22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4"/>
                    <a:pt x="14" y="31"/>
                    <a:pt x="14" y="29"/>
                  </a:cubicBezTo>
                  <a:cubicBezTo>
                    <a:pt x="14" y="26"/>
                    <a:pt x="14" y="26"/>
                    <a:pt x="14" y="26"/>
                  </a:cubicBezTo>
                  <a:lnTo>
                    <a:pt x="22" y="26"/>
                  </a:lnTo>
                  <a:close/>
                  <a:moveTo>
                    <a:pt x="22" y="9"/>
                  </a:moveTo>
                  <a:cubicBezTo>
                    <a:pt x="22" y="18"/>
                    <a:pt x="22" y="18"/>
                    <a:pt x="22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9"/>
                    <a:pt x="14" y="9"/>
                    <a:pt x="14" y="9"/>
                  </a:cubicBezTo>
                  <a:lnTo>
                    <a:pt x="22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114"/>
            <p:cNvSpPr/>
            <p:nvPr/>
          </p:nvSpPr>
          <p:spPr bwMode="auto">
            <a:xfrm>
              <a:off x="4613275" y="2822576"/>
              <a:ext cx="247650" cy="139700"/>
            </a:xfrm>
            <a:custGeom>
              <a:avLst/>
              <a:gdLst>
                <a:gd name="T0" fmla="*/ 39 w 66"/>
                <a:gd name="T1" fmla="*/ 2 h 37"/>
                <a:gd name="T2" fmla="*/ 39 w 66"/>
                <a:gd name="T3" fmla="*/ 1 h 37"/>
                <a:gd name="T4" fmla="*/ 30 w 66"/>
                <a:gd name="T5" fmla="*/ 0 h 37"/>
                <a:gd name="T6" fmla="*/ 30 w 66"/>
                <a:gd name="T7" fmla="*/ 1 h 37"/>
                <a:gd name="T8" fmla="*/ 29 w 66"/>
                <a:gd name="T9" fmla="*/ 7 h 37"/>
                <a:gd name="T10" fmla="*/ 6 w 66"/>
                <a:gd name="T11" fmla="*/ 7 h 37"/>
                <a:gd name="T12" fmla="*/ 6 w 66"/>
                <a:gd name="T13" fmla="*/ 15 h 37"/>
                <a:gd name="T14" fmla="*/ 26 w 66"/>
                <a:gd name="T15" fmla="*/ 15 h 37"/>
                <a:gd name="T16" fmla="*/ 2 w 66"/>
                <a:gd name="T17" fmla="*/ 30 h 37"/>
                <a:gd name="T18" fmla="*/ 0 w 66"/>
                <a:gd name="T19" fmla="*/ 30 h 37"/>
                <a:gd name="T20" fmla="*/ 1 w 66"/>
                <a:gd name="T21" fmla="*/ 31 h 37"/>
                <a:gd name="T22" fmla="*/ 5 w 66"/>
                <a:gd name="T23" fmla="*/ 37 h 37"/>
                <a:gd name="T24" fmla="*/ 5 w 66"/>
                <a:gd name="T25" fmla="*/ 37 h 37"/>
                <a:gd name="T26" fmla="*/ 6 w 66"/>
                <a:gd name="T27" fmla="*/ 37 h 37"/>
                <a:gd name="T28" fmla="*/ 35 w 66"/>
                <a:gd name="T29" fmla="*/ 15 h 37"/>
                <a:gd name="T30" fmla="*/ 56 w 66"/>
                <a:gd name="T31" fmla="*/ 15 h 37"/>
                <a:gd name="T32" fmla="*/ 52 w 66"/>
                <a:gd name="T33" fmla="*/ 28 h 37"/>
                <a:gd name="T34" fmla="*/ 49 w 66"/>
                <a:gd name="T35" fmla="*/ 29 h 37"/>
                <a:gd name="T36" fmla="*/ 37 w 66"/>
                <a:gd name="T37" fmla="*/ 28 h 37"/>
                <a:gd name="T38" fmla="*/ 35 w 66"/>
                <a:gd name="T39" fmla="*/ 28 h 37"/>
                <a:gd name="T40" fmla="*/ 36 w 66"/>
                <a:gd name="T41" fmla="*/ 29 h 37"/>
                <a:gd name="T42" fmla="*/ 38 w 66"/>
                <a:gd name="T43" fmla="*/ 35 h 37"/>
                <a:gd name="T44" fmla="*/ 38 w 66"/>
                <a:gd name="T45" fmla="*/ 36 h 37"/>
                <a:gd name="T46" fmla="*/ 39 w 66"/>
                <a:gd name="T47" fmla="*/ 36 h 37"/>
                <a:gd name="T48" fmla="*/ 47 w 66"/>
                <a:gd name="T49" fmla="*/ 36 h 37"/>
                <a:gd name="T50" fmla="*/ 51 w 66"/>
                <a:gd name="T51" fmla="*/ 36 h 37"/>
                <a:gd name="T52" fmla="*/ 59 w 66"/>
                <a:gd name="T53" fmla="*/ 34 h 37"/>
                <a:gd name="T54" fmla="*/ 65 w 66"/>
                <a:gd name="T55" fmla="*/ 11 h 37"/>
                <a:gd name="T56" fmla="*/ 65 w 66"/>
                <a:gd name="T57" fmla="*/ 8 h 37"/>
                <a:gd name="T58" fmla="*/ 66 w 66"/>
                <a:gd name="T59" fmla="*/ 7 h 37"/>
                <a:gd name="T60" fmla="*/ 38 w 66"/>
                <a:gd name="T61" fmla="*/ 7 h 37"/>
                <a:gd name="T62" fmla="*/ 39 w 66"/>
                <a:gd name="T63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6" h="37">
                  <a:moveTo>
                    <a:pt x="39" y="2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3"/>
                    <a:pt x="29" y="5"/>
                    <a:pt x="29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1" y="23"/>
                    <a:pt x="14" y="27"/>
                    <a:pt x="2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2" y="32"/>
                    <a:pt x="4" y="35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21" y="33"/>
                    <a:pt x="30" y="26"/>
                    <a:pt x="35" y="15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5" y="23"/>
                    <a:pt x="54" y="27"/>
                    <a:pt x="52" y="28"/>
                  </a:cubicBezTo>
                  <a:cubicBezTo>
                    <a:pt x="51" y="29"/>
                    <a:pt x="51" y="29"/>
                    <a:pt x="49" y="29"/>
                  </a:cubicBezTo>
                  <a:cubicBezTo>
                    <a:pt x="48" y="29"/>
                    <a:pt x="42" y="29"/>
                    <a:pt x="37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7" y="31"/>
                    <a:pt x="38" y="34"/>
                    <a:pt x="38" y="35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2" y="36"/>
                    <a:pt x="45" y="36"/>
                    <a:pt x="47" y="36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4" y="36"/>
                    <a:pt x="56" y="36"/>
                    <a:pt x="59" y="34"/>
                  </a:cubicBezTo>
                  <a:cubicBezTo>
                    <a:pt x="61" y="31"/>
                    <a:pt x="63" y="25"/>
                    <a:pt x="65" y="11"/>
                  </a:cubicBezTo>
                  <a:cubicBezTo>
                    <a:pt x="65" y="10"/>
                    <a:pt x="65" y="8"/>
                    <a:pt x="65" y="8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6"/>
                    <a:pt x="39" y="4"/>
                    <a:pt x="3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115"/>
            <p:cNvSpPr>
              <a:spLocks noEditPoints="1"/>
            </p:cNvSpPr>
            <p:nvPr/>
          </p:nvSpPr>
          <p:spPr bwMode="auto">
            <a:xfrm>
              <a:off x="4613275" y="2690813"/>
              <a:ext cx="274638" cy="146050"/>
            </a:xfrm>
            <a:custGeom>
              <a:avLst/>
              <a:gdLst>
                <a:gd name="T0" fmla="*/ 71 w 73"/>
                <a:gd name="T1" fmla="*/ 30 h 39"/>
                <a:gd name="T2" fmla="*/ 47 w 73"/>
                <a:gd name="T3" fmla="*/ 27 h 39"/>
                <a:gd name="T4" fmla="*/ 65 w 73"/>
                <a:gd name="T5" fmla="*/ 11 h 39"/>
                <a:gd name="T6" fmla="*/ 66 w 73"/>
                <a:gd name="T7" fmla="*/ 10 h 39"/>
                <a:gd name="T8" fmla="*/ 60 w 73"/>
                <a:gd name="T9" fmla="*/ 7 h 39"/>
                <a:gd name="T10" fmla="*/ 59 w 73"/>
                <a:gd name="T11" fmla="*/ 7 h 39"/>
                <a:gd name="T12" fmla="*/ 31 w 73"/>
                <a:gd name="T13" fmla="*/ 7 h 39"/>
                <a:gd name="T14" fmla="*/ 34 w 73"/>
                <a:gd name="T15" fmla="*/ 2 h 39"/>
                <a:gd name="T16" fmla="*/ 35 w 73"/>
                <a:gd name="T17" fmla="*/ 1 h 39"/>
                <a:gd name="T18" fmla="*/ 26 w 73"/>
                <a:gd name="T19" fmla="*/ 0 h 39"/>
                <a:gd name="T20" fmla="*/ 25 w 73"/>
                <a:gd name="T21" fmla="*/ 0 h 39"/>
                <a:gd name="T22" fmla="*/ 4 w 73"/>
                <a:gd name="T23" fmla="*/ 19 h 39"/>
                <a:gd name="T24" fmla="*/ 2 w 73"/>
                <a:gd name="T25" fmla="*/ 20 h 39"/>
                <a:gd name="T26" fmla="*/ 3 w 73"/>
                <a:gd name="T27" fmla="*/ 20 h 39"/>
                <a:gd name="T28" fmla="*/ 8 w 73"/>
                <a:gd name="T29" fmla="*/ 25 h 39"/>
                <a:gd name="T30" fmla="*/ 8 w 73"/>
                <a:gd name="T31" fmla="*/ 26 h 39"/>
                <a:gd name="T32" fmla="*/ 8 w 73"/>
                <a:gd name="T33" fmla="*/ 26 h 39"/>
                <a:gd name="T34" fmla="*/ 18 w 73"/>
                <a:gd name="T35" fmla="*/ 20 h 39"/>
                <a:gd name="T36" fmla="*/ 26 w 73"/>
                <a:gd name="T37" fmla="*/ 27 h 39"/>
                <a:gd name="T38" fmla="*/ 1 w 73"/>
                <a:gd name="T39" fmla="*/ 31 h 39"/>
                <a:gd name="T40" fmla="*/ 0 w 73"/>
                <a:gd name="T41" fmla="*/ 31 h 39"/>
                <a:gd name="T42" fmla="*/ 0 w 73"/>
                <a:gd name="T43" fmla="*/ 32 h 39"/>
                <a:gd name="T44" fmla="*/ 3 w 73"/>
                <a:gd name="T45" fmla="*/ 38 h 39"/>
                <a:gd name="T46" fmla="*/ 3 w 73"/>
                <a:gd name="T47" fmla="*/ 39 h 39"/>
                <a:gd name="T48" fmla="*/ 4 w 73"/>
                <a:gd name="T49" fmla="*/ 39 h 39"/>
                <a:gd name="T50" fmla="*/ 36 w 73"/>
                <a:gd name="T51" fmla="*/ 31 h 39"/>
                <a:gd name="T52" fmla="*/ 67 w 73"/>
                <a:gd name="T53" fmla="*/ 38 h 39"/>
                <a:gd name="T54" fmla="*/ 68 w 73"/>
                <a:gd name="T55" fmla="*/ 38 h 39"/>
                <a:gd name="T56" fmla="*/ 68 w 73"/>
                <a:gd name="T57" fmla="*/ 37 h 39"/>
                <a:gd name="T58" fmla="*/ 72 w 73"/>
                <a:gd name="T59" fmla="*/ 31 h 39"/>
                <a:gd name="T60" fmla="*/ 73 w 73"/>
                <a:gd name="T61" fmla="*/ 30 h 39"/>
                <a:gd name="T62" fmla="*/ 71 w 73"/>
                <a:gd name="T63" fmla="*/ 30 h 39"/>
                <a:gd name="T64" fmla="*/ 51 w 73"/>
                <a:gd name="T65" fmla="*/ 15 h 39"/>
                <a:gd name="T66" fmla="*/ 36 w 73"/>
                <a:gd name="T67" fmla="*/ 23 h 39"/>
                <a:gd name="T68" fmla="*/ 24 w 73"/>
                <a:gd name="T69" fmla="*/ 15 h 39"/>
                <a:gd name="T70" fmla="*/ 24 w 73"/>
                <a:gd name="T71" fmla="*/ 15 h 39"/>
                <a:gd name="T72" fmla="*/ 51 w 73"/>
                <a:gd name="T73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39">
                  <a:moveTo>
                    <a:pt x="71" y="30"/>
                  </a:moveTo>
                  <a:cubicBezTo>
                    <a:pt x="62" y="29"/>
                    <a:pt x="54" y="28"/>
                    <a:pt x="47" y="27"/>
                  </a:cubicBezTo>
                  <a:cubicBezTo>
                    <a:pt x="55" y="22"/>
                    <a:pt x="61" y="17"/>
                    <a:pt x="65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2" y="6"/>
                    <a:pt x="33" y="4"/>
                    <a:pt x="34" y="2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1" y="7"/>
                    <a:pt x="13" y="14"/>
                    <a:pt x="4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5" y="21"/>
                    <a:pt x="7" y="24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12" y="24"/>
                    <a:pt x="15" y="22"/>
                    <a:pt x="18" y="20"/>
                  </a:cubicBezTo>
                  <a:cubicBezTo>
                    <a:pt x="20" y="22"/>
                    <a:pt x="23" y="25"/>
                    <a:pt x="26" y="27"/>
                  </a:cubicBezTo>
                  <a:cubicBezTo>
                    <a:pt x="18" y="29"/>
                    <a:pt x="10" y="30"/>
                    <a:pt x="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34"/>
                    <a:pt x="3" y="36"/>
                    <a:pt x="3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6" y="37"/>
                    <a:pt x="27" y="35"/>
                    <a:pt x="36" y="31"/>
                  </a:cubicBezTo>
                  <a:cubicBezTo>
                    <a:pt x="44" y="35"/>
                    <a:pt x="55" y="37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9" y="35"/>
                    <a:pt x="71" y="33"/>
                    <a:pt x="72" y="31"/>
                  </a:cubicBezTo>
                  <a:cubicBezTo>
                    <a:pt x="73" y="30"/>
                    <a:pt x="73" y="30"/>
                    <a:pt x="73" y="30"/>
                  </a:cubicBezTo>
                  <a:lnTo>
                    <a:pt x="71" y="30"/>
                  </a:lnTo>
                  <a:close/>
                  <a:moveTo>
                    <a:pt x="51" y="15"/>
                  </a:moveTo>
                  <a:cubicBezTo>
                    <a:pt x="47" y="18"/>
                    <a:pt x="42" y="21"/>
                    <a:pt x="36" y="23"/>
                  </a:cubicBezTo>
                  <a:cubicBezTo>
                    <a:pt x="31" y="21"/>
                    <a:pt x="27" y="18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lnTo>
                    <a:pt x="51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24" name="文本占位符 6"/>
          <p:cNvSpPr txBox="1"/>
          <p:nvPr/>
        </p:nvSpPr>
        <p:spPr>
          <a:xfrm>
            <a:off x="1335243" y="3437795"/>
            <a:ext cx="2099876" cy="345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dirty="0" smtClean="0">
                <a:latin typeface="+mj-ea"/>
                <a:ea typeface="+mj-ea"/>
              </a:rPr>
              <a:t>极光开发者服务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25" name="椭圆 224"/>
          <p:cNvSpPr/>
          <p:nvPr/>
        </p:nvSpPr>
        <p:spPr>
          <a:xfrm>
            <a:off x="8089178" y="1360474"/>
            <a:ext cx="1533116" cy="1533116"/>
          </a:xfrm>
          <a:prstGeom prst="ellipse">
            <a:avLst/>
          </a:prstGeom>
          <a:gradFill>
            <a:gsLst>
              <a:gs pos="35000">
                <a:srgbClr val="10D25F">
                  <a:alpha val="50000"/>
                </a:srgbClr>
              </a:gs>
              <a:gs pos="100000">
                <a:srgbClr val="7FF5C2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椭圆 225"/>
          <p:cNvSpPr/>
          <p:nvPr/>
        </p:nvSpPr>
        <p:spPr>
          <a:xfrm>
            <a:off x="8244264" y="1515560"/>
            <a:ext cx="1222944" cy="1222944"/>
          </a:xfrm>
          <a:prstGeom prst="ellipse">
            <a:avLst/>
          </a:prstGeom>
          <a:gradFill>
            <a:gsLst>
              <a:gs pos="35000">
                <a:srgbClr val="3CC87B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文本占位符 6"/>
          <p:cNvSpPr txBox="1"/>
          <p:nvPr/>
        </p:nvSpPr>
        <p:spPr>
          <a:xfrm>
            <a:off x="9699317" y="1717117"/>
            <a:ext cx="1522682" cy="7050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latin typeface="+mj-ea"/>
                <a:ea typeface="+mj-ea"/>
              </a:rPr>
              <a:t>极光</a:t>
            </a:r>
            <a:endParaRPr lang="en-US" altLang="zh-CN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2000" dirty="0" smtClean="0">
                <a:latin typeface="+mj-ea"/>
                <a:ea typeface="+mj-ea"/>
              </a:rPr>
              <a:t>数据服务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53" name="椭圆 252"/>
          <p:cNvSpPr/>
          <p:nvPr/>
        </p:nvSpPr>
        <p:spPr>
          <a:xfrm>
            <a:off x="8682533" y="4367140"/>
            <a:ext cx="1517258" cy="1517258"/>
          </a:xfrm>
          <a:prstGeom prst="ellipse">
            <a:avLst/>
          </a:prstGeom>
          <a:gradFill>
            <a:gsLst>
              <a:gs pos="35000">
                <a:schemeClr val="accent3">
                  <a:alpha val="50000"/>
                </a:schemeClr>
              </a:gs>
              <a:gs pos="100000">
                <a:schemeClr val="accent3">
                  <a:lumMod val="40000"/>
                  <a:lumOff val="60000"/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椭圆 253"/>
          <p:cNvSpPr/>
          <p:nvPr/>
        </p:nvSpPr>
        <p:spPr>
          <a:xfrm>
            <a:off x="8836015" y="4520622"/>
            <a:ext cx="1210294" cy="1210294"/>
          </a:xfrm>
          <a:prstGeom prst="ellipse">
            <a:avLst/>
          </a:prstGeom>
          <a:gradFill>
            <a:gsLst>
              <a:gs pos="35000">
                <a:schemeClr val="accent3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文本占位符 6"/>
          <p:cNvSpPr txBox="1"/>
          <p:nvPr/>
        </p:nvSpPr>
        <p:spPr>
          <a:xfrm>
            <a:off x="10263023" y="4756628"/>
            <a:ext cx="1754791" cy="900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 smtClean="0">
                <a:latin typeface="+mj-ea"/>
                <a:ea typeface="+mj-ea"/>
              </a:rPr>
              <a:t>极光</a:t>
            </a:r>
            <a:endParaRPr lang="en-US" altLang="zh-CN" sz="2000" dirty="0" smtClean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 smtClean="0">
                <a:latin typeface="+mj-ea"/>
                <a:ea typeface="+mj-ea"/>
              </a:rPr>
              <a:t>效果通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281" name="图片 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933" y="1950204"/>
            <a:ext cx="1305606" cy="36179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69312" y="4893925"/>
            <a:ext cx="682373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1400" b="1" dirty="0">
                <a:solidFill>
                  <a:srgbClr val="0085FE"/>
                </a:solidFill>
                <a:latin typeface="+mn-ea"/>
              </a:rPr>
              <a:t>极光开发者服务：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高效稳定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SDK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、节约开发资源、增强用户体验、提升业务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</a:rPr>
              <a:t>效率。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FAD240"/>
                </a:solidFill>
                <a:latin typeface="+mn-ea"/>
              </a:rPr>
              <a:t>极光效果通：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精准锁定目标用户，量身定制广告投放策略，提高运营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</a:rPr>
              <a:t>效率。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3CC87B"/>
                </a:solidFill>
                <a:latin typeface="+mn-ea"/>
              </a:rPr>
              <a:t>极光数据服务：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解析目标客户，洞悉行业趋势，跟踪企业运营情况，帮助企业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</a:rPr>
              <a:t>决策者  </a:t>
            </a:r>
            <a:endParaRPr lang="en-US" altLang="zh-CN" sz="14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+mn-ea"/>
              </a:rPr>
              <a:t>                        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</a:rPr>
              <a:t>提升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决策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</a:rPr>
              <a:t>效率。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3">
            <a:lum bright="100000" contrast="100000"/>
          </a:blip>
          <a:stretch>
            <a:fillRect/>
          </a:stretch>
        </p:blipFill>
        <p:spPr>
          <a:xfrm>
            <a:off x="8842953" y="4982400"/>
            <a:ext cx="1203355" cy="3285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椭圆 33"/>
          <p:cNvSpPr/>
          <p:nvPr/>
        </p:nvSpPr>
        <p:spPr>
          <a:xfrm>
            <a:off x="1073982" y="2082019"/>
            <a:ext cx="1567342" cy="156734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极光</a:t>
            </a:r>
            <a:r>
              <a:rPr lang="zh-CN" altLang="en-US" dirty="0" smtClean="0"/>
              <a:t>推送（</a:t>
            </a:r>
            <a:r>
              <a:rPr lang="en-US" altLang="zh-CN" dirty="0" err="1" smtClean="0"/>
              <a:t>JPush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1073982" y="2553770"/>
            <a:ext cx="1325432" cy="707124"/>
          </a:xfrm>
        </p:spPr>
        <p:txBody>
          <a:bodyPr/>
          <a:lstStyle/>
          <a:p>
            <a:r>
              <a:rPr lang="en-US" altLang="zh-CN" sz="6600" dirty="0"/>
              <a:t>6</a:t>
            </a:r>
            <a:r>
              <a:rPr lang="en-US" altLang="zh-CN" sz="6600" dirty="0" smtClean="0"/>
              <a:t>0</a:t>
            </a:r>
            <a:endParaRPr lang="zh-CN" altLang="en-US" sz="66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858677" y="3840040"/>
            <a:ext cx="2039268" cy="449493"/>
          </a:xfrm>
        </p:spPr>
        <p:txBody>
          <a:bodyPr/>
          <a:lstStyle/>
          <a:p>
            <a:pPr algn="ctr"/>
            <a:r>
              <a:rPr lang="en-US" altLang="zh-CN" sz="2800" dirty="0"/>
              <a:t>6</a:t>
            </a:r>
            <a:r>
              <a:rPr lang="en-US" altLang="zh-CN" sz="2800" dirty="0" smtClean="0"/>
              <a:t>0</a:t>
            </a:r>
            <a:r>
              <a:rPr lang="zh-CN" altLang="en-US" sz="2800" dirty="0"/>
              <a:t>万款</a:t>
            </a:r>
            <a:r>
              <a:rPr lang="en-US" altLang="zh-CN" sz="2800" dirty="0"/>
              <a:t>APP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2179528" y="2976638"/>
            <a:ext cx="383499" cy="195584"/>
          </a:xfrm>
        </p:spPr>
        <p:txBody>
          <a:bodyPr/>
          <a:lstStyle/>
          <a:p>
            <a:r>
              <a:rPr lang="zh-CN" altLang="en-US" sz="2400" dirty="0" smtClean="0"/>
              <a:t>万</a:t>
            </a:r>
            <a:endParaRPr lang="zh-CN" altLang="en-US" sz="2400" dirty="0"/>
          </a:p>
        </p:txBody>
      </p:sp>
      <p:sp>
        <p:nvSpPr>
          <p:cNvPr id="43" name="椭圆 42"/>
          <p:cNvSpPr/>
          <p:nvPr/>
        </p:nvSpPr>
        <p:spPr>
          <a:xfrm>
            <a:off x="3290972" y="2075470"/>
            <a:ext cx="1567342" cy="156734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128402" y="2528459"/>
            <a:ext cx="1588146" cy="707124"/>
          </a:xfrm>
        </p:spPr>
        <p:txBody>
          <a:bodyPr/>
          <a:lstStyle/>
          <a:p>
            <a:r>
              <a:rPr lang="en-US" altLang="zh-CN" sz="5400" dirty="0" smtClean="0"/>
              <a:t>100</a:t>
            </a:r>
            <a:endParaRPr lang="zh-CN" altLang="en-US" sz="5400" dirty="0"/>
          </a:p>
        </p:txBody>
      </p:sp>
      <p:sp>
        <p:nvSpPr>
          <p:cNvPr id="46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4443169" y="2914323"/>
            <a:ext cx="383499" cy="195584"/>
          </a:xfrm>
        </p:spPr>
        <p:txBody>
          <a:bodyPr/>
          <a:lstStyle/>
          <a:p>
            <a:r>
              <a:rPr lang="zh-CN" altLang="en-US" sz="2400" dirty="0" smtClean="0"/>
              <a:t>亿</a:t>
            </a:r>
            <a:endParaRPr lang="zh-CN" altLang="en-US" sz="2400" dirty="0"/>
          </a:p>
        </p:txBody>
      </p:sp>
      <p:sp>
        <p:nvSpPr>
          <p:cNvPr id="47" name="椭圆 46"/>
          <p:cNvSpPr/>
          <p:nvPr/>
        </p:nvSpPr>
        <p:spPr>
          <a:xfrm>
            <a:off x="5507962" y="2039826"/>
            <a:ext cx="1567342" cy="156734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5388943" y="2530338"/>
            <a:ext cx="1440058" cy="707124"/>
          </a:xfrm>
        </p:spPr>
        <p:txBody>
          <a:bodyPr/>
          <a:lstStyle/>
          <a:p>
            <a:r>
              <a:rPr lang="en-US" altLang="zh-CN" sz="5400" dirty="0" smtClean="0"/>
              <a:t>7.5</a:t>
            </a:r>
            <a:endParaRPr lang="zh-CN" altLang="en-US" sz="5400" dirty="0"/>
          </a:p>
        </p:txBody>
      </p:sp>
      <p:sp>
        <p:nvSpPr>
          <p:cNvPr id="50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6594124" y="2914323"/>
            <a:ext cx="383499" cy="195584"/>
          </a:xfrm>
        </p:spPr>
        <p:txBody>
          <a:bodyPr/>
          <a:lstStyle/>
          <a:p>
            <a:r>
              <a:rPr lang="zh-CN" altLang="en-US" sz="2400" dirty="0"/>
              <a:t>亿</a:t>
            </a:r>
          </a:p>
        </p:txBody>
      </p:sp>
      <p:sp>
        <p:nvSpPr>
          <p:cNvPr id="51" name="椭圆 50"/>
          <p:cNvSpPr/>
          <p:nvPr/>
        </p:nvSpPr>
        <p:spPr>
          <a:xfrm>
            <a:off x="7595998" y="2039826"/>
            <a:ext cx="1567342" cy="156734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595998" y="2511577"/>
            <a:ext cx="1325432" cy="707124"/>
          </a:xfrm>
        </p:spPr>
        <p:txBody>
          <a:bodyPr/>
          <a:lstStyle/>
          <a:p>
            <a:r>
              <a:rPr lang="en-US" altLang="zh-CN" sz="6600" dirty="0" smtClean="0"/>
              <a:t>90</a:t>
            </a:r>
            <a:endParaRPr lang="zh-CN" altLang="en-US" sz="6600" dirty="0"/>
          </a:p>
        </p:txBody>
      </p:sp>
      <p:sp>
        <p:nvSpPr>
          <p:cNvPr id="54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8701544" y="2934445"/>
            <a:ext cx="383499" cy="195584"/>
          </a:xfrm>
        </p:spPr>
        <p:txBody>
          <a:bodyPr/>
          <a:lstStyle/>
          <a:p>
            <a:r>
              <a:rPr lang="en-US" altLang="zh-CN" sz="2400" dirty="0" smtClean="0"/>
              <a:t>%</a:t>
            </a:r>
            <a:endParaRPr lang="zh-CN" altLang="en-US" sz="2400" dirty="0"/>
          </a:p>
        </p:txBody>
      </p:sp>
      <p:sp>
        <p:nvSpPr>
          <p:cNvPr id="55" name="椭圆 54"/>
          <p:cNvSpPr/>
          <p:nvPr/>
        </p:nvSpPr>
        <p:spPr>
          <a:xfrm>
            <a:off x="9684034" y="2039826"/>
            <a:ext cx="1567342" cy="156734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9684034" y="2511577"/>
            <a:ext cx="1325432" cy="707124"/>
          </a:xfrm>
        </p:spPr>
        <p:txBody>
          <a:bodyPr/>
          <a:lstStyle/>
          <a:p>
            <a:r>
              <a:rPr lang="en-US" altLang="zh-CN" sz="6600" dirty="0" smtClean="0"/>
              <a:t>25</a:t>
            </a:r>
            <a:endParaRPr lang="zh-CN" altLang="en-US" sz="6600" dirty="0"/>
          </a:p>
        </p:txBody>
      </p:sp>
      <p:sp>
        <p:nvSpPr>
          <p:cNvPr id="58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10789580" y="2934445"/>
            <a:ext cx="383499" cy="195584"/>
          </a:xfrm>
        </p:spPr>
        <p:txBody>
          <a:bodyPr/>
          <a:lstStyle/>
          <a:p>
            <a:r>
              <a:rPr lang="zh-CN" altLang="en-US" sz="2400" dirty="0" smtClean="0"/>
              <a:t>万</a:t>
            </a:r>
            <a:endParaRPr lang="zh-CN" altLang="en-US" sz="2400" dirty="0"/>
          </a:p>
        </p:txBody>
      </p:sp>
      <p:sp>
        <p:nvSpPr>
          <p:cNvPr id="63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3317723" y="3840040"/>
            <a:ext cx="1561395" cy="449493"/>
          </a:xfrm>
        </p:spPr>
        <p:txBody>
          <a:bodyPr/>
          <a:lstStyle/>
          <a:p>
            <a:pPr algn="ctr"/>
            <a:r>
              <a:rPr lang="en-US" altLang="zh-CN" sz="2800" dirty="0" smtClean="0"/>
              <a:t>100</a:t>
            </a:r>
            <a:r>
              <a:rPr lang="zh-CN" altLang="en-US" sz="2800" dirty="0" smtClean="0"/>
              <a:t>亿移动终端</a:t>
            </a:r>
            <a:endParaRPr lang="en-US" altLang="zh-CN" sz="2800" dirty="0"/>
          </a:p>
        </p:txBody>
      </p:sp>
      <p:sp>
        <p:nvSpPr>
          <p:cNvPr id="64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5271998" y="3840040"/>
            <a:ext cx="1803305" cy="449493"/>
          </a:xfrm>
        </p:spPr>
        <p:txBody>
          <a:bodyPr/>
          <a:lstStyle/>
          <a:p>
            <a:pPr algn="ctr"/>
            <a:r>
              <a:rPr lang="zh-CN" altLang="zh-CN" sz="2800" dirty="0"/>
              <a:t>月独立活跃设备 </a:t>
            </a:r>
            <a:endParaRPr lang="en-US" altLang="zh-CN" sz="2800" dirty="0"/>
          </a:p>
        </p:txBody>
      </p:sp>
      <p:sp>
        <p:nvSpPr>
          <p:cNvPr id="65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7360035" y="3840040"/>
            <a:ext cx="2039268" cy="449493"/>
          </a:xfrm>
        </p:spPr>
        <p:txBody>
          <a:bodyPr/>
          <a:lstStyle/>
          <a:p>
            <a:pPr algn="ctr"/>
            <a:r>
              <a:rPr lang="en-US" altLang="zh-CN" sz="2800" dirty="0"/>
              <a:t>90%</a:t>
            </a:r>
            <a:r>
              <a:rPr lang="zh-CN" altLang="en-US" sz="2800" dirty="0" smtClean="0"/>
              <a:t>覆盖率</a:t>
            </a:r>
            <a:endParaRPr lang="en-US" altLang="zh-CN" sz="2800" dirty="0"/>
          </a:p>
        </p:txBody>
      </p:sp>
      <p:sp>
        <p:nvSpPr>
          <p:cNvPr id="6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9448071" y="3840040"/>
            <a:ext cx="2039268" cy="449493"/>
          </a:xfrm>
        </p:spPr>
        <p:txBody>
          <a:bodyPr/>
          <a:lstStyle/>
          <a:p>
            <a:pPr algn="ctr"/>
            <a:r>
              <a:rPr lang="en-US" altLang="zh-CN" sz="2800" dirty="0"/>
              <a:t>25</a:t>
            </a:r>
            <a:r>
              <a:rPr lang="zh-CN" altLang="en-US" sz="2800" dirty="0"/>
              <a:t>万开发者</a:t>
            </a:r>
            <a:endParaRPr lang="en-US" altLang="zh-CN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2554014" y="55704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极光产品图谱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6</a:t>
            </a:fld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40123" y="1151663"/>
            <a:ext cx="10510516" cy="5091244"/>
            <a:chOff x="940123" y="1341440"/>
            <a:chExt cx="10510516" cy="5091244"/>
          </a:xfrm>
        </p:grpSpPr>
        <p:sp>
          <p:nvSpPr>
            <p:cNvPr id="7" name="Line 155"/>
            <p:cNvSpPr>
              <a:spLocks noChangeShapeType="1"/>
            </p:cNvSpPr>
            <p:nvPr/>
          </p:nvSpPr>
          <p:spPr bwMode="auto">
            <a:xfrm flipV="1">
              <a:off x="6091340" y="4027772"/>
              <a:ext cx="2725" cy="1238978"/>
            </a:xfrm>
            <a:prstGeom prst="line">
              <a:avLst/>
            </a:prstGeom>
            <a:noFill/>
            <a:ln w="12700" cap="flat">
              <a:solidFill>
                <a:srgbClr val="0075B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8" name="Freeform 162"/>
            <p:cNvSpPr/>
            <p:nvPr/>
          </p:nvSpPr>
          <p:spPr bwMode="auto">
            <a:xfrm>
              <a:off x="4827736" y="4262430"/>
              <a:ext cx="2527207" cy="415933"/>
            </a:xfrm>
            <a:custGeom>
              <a:avLst/>
              <a:gdLst>
                <a:gd name="T0" fmla="*/ 1016 w 1036"/>
                <a:gd name="T1" fmla="*/ 138 h 138"/>
                <a:gd name="T2" fmla="*/ 20 w 1036"/>
                <a:gd name="T3" fmla="*/ 138 h 138"/>
                <a:gd name="T4" fmla="*/ 0 w 1036"/>
                <a:gd name="T5" fmla="*/ 119 h 138"/>
                <a:gd name="T6" fmla="*/ 0 w 1036"/>
                <a:gd name="T7" fmla="*/ 20 h 138"/>
                <a:gd name="T8" fmla="*/ 20 w 1036"/>
                <a:gd name="T9" fmla="*/ 0 h 138"/>
                <a:gd name="T10" fmla="*/ 1016 w 1036"/>
                <a:gd name="T11" fmla="*/ 0 h 138"/>
                <a:gd name="T12" fmla="*/ 1036 w 1036"/>
                <a:gd name="T13" fmla="*/ 20 h 138"/>
                <a:gd name="T14" fmla="*/ 1036 w 1036"/>
                <a:gd name="T15" fmla="*/ 119 h 138"/>
                <a:gd name="T16" fmla="*/ 1016 w 1036"/>
                <a:gd name="T17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6" h="138">
                  <a:moveTo>
                    <a:pt x="1016" y="138"/>
                  </a:moveTo>
                  <a:cubicBezTo>
                    <a:pt x="20" y="138"/>
                    <a:pt x="20" y="138"/>
                    <a:pt x="20" y="138"/>
                  </a:cubicBezTo>
                  <a:cubicBezTo>
                    <a:pt x="9" y="138"/>
                    <a:pt x="0" y="129"/>
                    <a:pt x="0" y="1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016" y="0"/>
                    <a:pt x="1016" y="0"/>
                    <a:pt x="1016" y="0"/>
                  </a:cubicBezTo>
                  <a:cubicBezTo>
                    <a:pt x="1027" y="0"/>
                    <a:pt x="1036" y="9"/>
                    <a:pt x="1036" y="20"/>
                  </a:cubicBezTo>
                  <a:cubicBezTo>
                    <a:pt x="1036" y="119"/>
                    <a:pt x="1036" y="119"/>
                    <a:pt x="1036" y="119"/>
                  </a:cubicBezTo>
                  <a:cubicBezTo>
                    <a:pt x="1036" y="129"/>
                    <a:pt x="1027" y="138"/>
                    <a:pt x="1016" y="138"/>
                  </a:cubicBezTo>
                  <a:close/>
                </a:path>
              </a:pathLst>
            </a:custGeom>
            <a:solidFill>
              <a:srgbClr val="0075BE"/>
            </a:solidFill>
            <a:ln>
              <a:noFill/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开发者服务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632432" y="4833786"/>
              <a:ext cx="6989578" cy="751602"/>
              <a:chOff x="3461657" y="4833786"/>
              <a:chExt cx="5331128" cy="751602"/>
            </a:xfrm>
          </p:grpSpPr>
          <p:sp>
            <p:nvSpPr>
              <p:cNvPr id="62" name="Line 154"/>
              <p:cNvSpPr>
                <a:spLocks noChangeShapeType="1"/>
              </p:cNvSpPr>
              <p:nvPr/>
            </p:nvSpPr>
            <p:spPr bwMode="auto">
              <a:xfrm flipV="1">
                <a:off x="4994650" y="4855713"/>
                <a:ext cx="0" cy="347957"/>
              </a:xfrm>
              <a:prstGeom prst="line">
                <a:avLst/>
              </a:prstGeom>
              <a:noFill/>
              <a:ln w="12700" cap="flat">
                <a:solidFill>
                  <a:srgbClr val="0075BE"/>
                </a:solidFill>
                <a:prstDash val="solid"/>
                <a:miter lim="800000"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600" b="1"/>
              </a:p>
            </p:txBody>
          </p:sp>
          <p:sp>
            <p:nvSpPr>
              <p:cNvPr id="63" name="Line 156"/>
              <p:cNvSpPr>
                <a:spLocks noChangeShapeType="1"/>
              </p:cNvSpPr>
              <p:nvPr/>
            </p:nvSpPr>
            <p:spPr bwMode="auto">
              <a:xfrm flipV="1">
                <a:off x="7203390" y="4854182"/>
                <a:ext cx="0" cy="349488"/>
              </a:xfrm>
              <a:prstGeom prst="line">
                <a:avLst/>
              </a:prstGeom>
              <a:noFill/>
              <a:ln w="12700" cap="flat">
                <a:solidFill>
                  <a:srgbClr val="0075BE"/>
                </a:solidFill>
                <a:prstDash val="solid"/>
                <a:miter lim="800000"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600" b="1"/>
              </a:p>
            </p:txBody>
          </p:sp>
          <p:sp>
            <p:nvSpPr>
              <p:cNvPr id="64" name="Freeform 157"/>
              <p:cNvSpPr/>
              <p:nvPr/>
            </p:nvSpPr>
            <p:spPr bwMode="auto">
              <a:xfrm>
                <a:off x="3894731" y="4833786"/>
                <a:ext cx="4593273" cy="369885"/>
              </a:xfrm>
              <a:custGeom>
                <a:avLst/>
                <a:gdLst>
                  <a:gd name="T0" fmla="*/ 0 w 3606"/>
                  <a:gd name="T1" fmla="*/ 115 h 115"/>
                  <a:gd name="T2" fmla="*/ 0 w 3606"/>
                  <a:gd name="T3" fmla="*/ 0 h 115"/>
                  <a:gd name="T4" fmla="*/ 3606 w 3606"/>
                  <a:gd name="T5" fmla="*/ 0 h 115"/>
                  <a:gd name="T6" fmla="*/ 3606 w 3606"/>
                  <a:gd name="T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06" h="115">
                    <a:moveTo>
                      <a:pt x="0" y="115"/>
                    </a:moveTo>
                    <a:lnTo>
                      <a:pt x="0" y="0"/>
                    </a:lnTo>
                    <a:lnTo>
                      <a:pt x="3606" y="0"/>
                    </a:lnTo>
                    <a:lnTo>
                      <a:pt x="3606" y="115"/>
                    </a:lnTo>
                  </a:path>
                </a:pathLst>
              </a:custGeom>
              <a:noFill/>
              <a:ln w="12700" cap="flat">
                <a:solidFill>
                  <a:srgbClr val="0075BE"/>
                </a:solidFill>
                <a:prstDash val="solid"/>
                <a:miter lim="800000"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600" b="1"/>
              </a:p>
            </p:txBody>
          </p:sp>
          <p:sp>
            <p:nvSpPr>
              <p:cNvPr id="65" name="Freeform 158"/>
              <p:cNvSpPr/>
              <p:nvPr/>
            </p:nvSpPr>
            <p:spPr bwMode="auto">
              <a:xfrm>
                <a:off x="4571251" y="5205202"/>
                <a:ext cx="885383" cy="380186"/>
              </a:xfrm>
              <a:custGeom>
                <a:avLst/>
                <a:gdLst>
                  <a:gd name="T0" fmla="*/ 348 w 363"/>
                  <a:gd name="T1" fmla="*/ 0 h 104"/>
                  <a:gd name="T2" fmla="*/ 14 w 363"/>
                  <a:gd name="T3" fmla="*/ 0 h 104"/>
                  <a:gd name="T4" fmla="*/ 0 w 363"/>
                  <a:gd name="T5" fmla="*/ 15 h 104"/>
                  <a:gd name="T6" fmla="*/ 0 w 363"/>
                  <a:gd name="T7" fmla="*/ 89 h 104"/>
                  <a:gd name="T8" fmla="*/ 14 w 363"/>
                  <a:gd name="T9" fmla="*/ 104 h 104"/>
                  <a:gd name="T10" fmla="*/ 348 w 363"/>
                  <a:gd name="T11" fmla="*/ 104 h 104"/>
                  <a:gd name="T12" fmla="*/ 363 w 363"/>
                  <a:gd name="T13" fmla="*/ 89 h 104"/>
                  <a:gd name="T14" fmla="*/ 363 w 363"/>
                  <a:gd name="T15" fmla="*/ 15 h 104"/>
                  <a:gd name="T16" fmla="*/ 348 w 363"/>
                  <a:gd name="T1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3" h="104">
                    <a:moveTo>
                      <a:pt x="348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97"/>
                      <a:pt x="6" y="104"/>
                      <a:pt x="14" y="104"/>
                    </a:cubicBezTo>
                    <a:cubicBezTo>
                      <a:pt x="348" y="104"/>
                      <a:pt x="348" y="104"/>
                      <a:pt x="348" y="104"/>
                    </a:cubicBezTo>
                    <a:cubicBezTo>
                      <a:pt x="356" y="104"/>
                      <a:pt x="363" y="97"/>
                      <a:pt x="363" y="89"/>
                    </a:cubicBezTo>
                    <a:cubicBezTo>
                      <a:pt x="363" y="15"/>
                      <a:pt x="363" y="15"/>
                      <a:pt x="363" y="15"/>
                    </a:cubicBezTo>
                    <a:cubicBezTo>
                      <a:pt x="363" y="7"/>
                      <a:pt x="356" y="0"/>
                      <a:pt x="3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75BE"/>
                </a:solidFill>
                <a:prstDash val="solid"/>
                <a:miter lim="800000"/>
              </a:ln>
            </p:spPr>
            <p:txBody>
              <a:bodyPr vert="horz" wrap="square" lIns="68580" tIns="34290" rIns="68580" bIns="34290" numCol="1" anchor="ctr" anchorCtr="0" compatLnSpc="1"/>
              <a:lstStyle/>
              <a:p>
                <a:pPr algn="ctr"/>
                <a:r>
                  <a:rPr lang="zh-CN" altLang="en-US" sz="900" b="1" dirty="0">
                    <a:solidFill>
                      <a:srgbClr val="0075BE"/>
                    </a:solidFill>
                  </a:rPr>
                  <a:t>极光即时通讯 </a:t>
                </a:r>
                <a:r>
                  <a:rPr lang="en-US" altLang="zh-CN" sz="900" b="1" dirty="0" err="1">
                    <a:solidFill>
                      <a:srgbClr val="0075BE"/>
                    </a:solidFill>
                  </a:rPr>
                  <a:t>JMessage</a:t>
                </a:r>
                <a:endParaRPr lang="zh-CN" altLang="en-US" sz="900" b="1" dirty="0">
                  <a:solidFill>
                    <a:srgbClr val="0075BE"/>
                  </a:solidFill>
                </a:endParaRPr>
              </a:p>
            </p:txBody>
          </p:sp>
          <p:sp>
            <p:nvSpPr>
              <p:cNvPr id="66" name="Freeform 159"/>
              <p:cNvSpPr/>
              <p:nvPr/>
            </p:nvSpPr>
            <p:spPr bwMode="auto">
              <a:xfrm>
                <a:off x="5683301" y="5205202"/>
                <a:ext cx="885383" cy="380186"/>
              </a:xfrm>
              <a:custGeom>
                <a:avLst/>
                <a:gdLst>
                  <a:gd name="T0" fmla="*/ 349 w 363"/>
                  <a:gd name="T1" fmla="*/ 0 h 104"/>
                  <a:gd name="T2" fmla="*/ 15 w 363"/>
                  <a:gd name="T3" fmla="*/ 0 h 104"/>
                  <a:gd name="T4" fmla="*/ 0 w 363"/>
                  <a:gd name="T5" fmla="*/ 15 h 104"/>
                  <a:gd name="T6" fmla="*/ 0 w 363"/>
                  <a:gd name="T7" fmla="*/ 89 h 104"/>
                  <a:gd name="T8" fmla="*/ 15 w 363"/>
                  <a:gd name="T9" fmla="*/ 104 h 104"/>
                  <a:gd name="T10" fmla="*/ 349 w 363"/>
                  <a:gd name="T11" fmla="*/ 104 h 104"/>
                  <a:gd name="T12" fmla="*/ 363 w 363"/>
                  <a:gd name="T13" fmla="*/ 89 h 104"/>
                  <a:gd name="T14" fmla="*/ 363 w 363"/>
                  <a:gd name="T15" fmla="*/ 15 h 104"/>
                  <a:gd name="T16" fmla="*/ 349 w 363"/>
                  <a:gd name="T1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3" h="104">
                    <a:moveTo>
                      <a:pt x="349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97"/>
                      <a:pt x="7" y="104"/>
                      <a:pt x="15" y="104"/>
                    </a:cubicBezTo>
                    <a:cubicBezTo>
                      <a:pt x="349" y="104"/>
                      <a:pt x="349" y="104"/>
                      <a:pt x="349" y="104"/>
                    </a:cubicBezTo>
                    <a:cubicBezTo>
                      <a:pt x="357" y="104"/>
                      <a:pt x="363" y="97"/>
                      <a:pt x="363" y="89"/>
                    </a:cubicBezTo>
                    <a:cubicBezTo>
                      <a:pt x="363" y="15"/>
                      <a:pt x="363" y="15"/>
                      <a:pt x="363" y="15"/>
                    </a:cubicBezTo>
                    <a:cubicBezTo>
                      <a:pt x="363" y="7"/>
                      <a:pt x="357" y="0"/>
                      <a:pt x="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75BE"/>
                </a:solidFill>
                <a:prstDash val="solid"/>
                <a:miter lim="800000"/>
              </a:ln>
            </p:spPr>
            <p:txBody>
              <a:bodyPr vert="horz" wrap="square" lIns="68580" tIns="34290" rIns="68580" bIns="34290" numCol="1" anchor="ctr" anchorCtr="0" compatLnSpc="1"/>
              <a:lstStyle/>
              <a:p>
                <a:pPr algn="ctr"/>
                <a:r>
                  <a:rPr lang="zh-CN" altLang="en-US" sz="900" b="1" dirty="0">
                    <a:solidFill>
                      <a:srgbClr val="0075BE"/>
                    </a:solidFill>
                  </a:rPr>
                  <a:t>极光短信服务 </a:t>
                </a:r>
                <a:r>
                  <a:rPr lang="en-US" altLang="zh-CN" sz="900" b="1" dirty="0">
                    <a:solidFill>
                      <a:srgbClr val="0075BE"/>
                    </a:solidFill>
                  </a:rPr>
                  <a:t>JSMS </a:t>
                </a:r>
              </a:p>
            </p:txBody>
          </p:sp>
          <p:sp>
            <p:nvSpPr>
              <p:cNvPr id="67" name="Freeform 160"/>
              <p:cNvSpPr/>
              <p:nvPr/>
            </p:nvSpPr>
            <p:spPr bwMode="auto">
              <a:xfrm>
                <a:off x="3461657" y="5205202"/>
                <a:ext cx="882927" cy="380186"/>
              </a:xfrm>
              <a:custGeom>
                <a:avLst/>
                <a:gdLst>
                  <a:gd name="T0" fmla="*/ 348 w 362"/>
                  <a:gd name="T1" fmla="*/ 0 h 104"/>
                  <a:gd name="T2" fmla="*/ 14 w 362"/>
                  <a:gd name="T3" fmla="*/ 0 h 104"/>
                  <a:gd name="T4" fmla="*/ 0 w 362"/>
                  <a:gd name="T5" fmla="*/ 15 h 104"/>
                  <a:gd name="T6" fmla="*/ 0 w 362"/>
                  <a:gd name="T7" fmla="*/ 89 h 104"/>
                  <a:gd name="T8" fmla="*/ 14 w 362"/>
                  <a:gd name="T9" fmla="*/ 104 h 104"/>
                  <a:gd name="T10" fmla="*/ 348 w 362"/>
                  <a:gd name="T11" fmla="*/ 104 h 104"/>
                  <a:gd name="T12" fmla="*/ 362 w 362"/>
                  <a:gd name="T13" fmla="*/ 89 h 104"/>
                  <a:gd name="T14" fmla="*/ 362 w 362"/>
                  <a:gd name="T15" fmla="*/ 15 h 104"/>
                  <a:gd name="T16" fmla="*/ 348 w 362"/>
                  <a:gd name="T1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2" h="104">
                    <a:moveTo>
                      <a:pt x="348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97"/>
                      <a:pt x="6" y="104"/>
                      <a:pt x="14" y="104"/>
                    </a:cubicBezTo>
                    <a:cubicBezTo>
                      <a:pt x="348" y="104"/>
                      <a:pt x="348" y="104"/>
                      <a:pt x="348" y="104"/>
                    </a:cubicBezTo>
                    <a:cubicBezTo>
                      <a:pt x="356" y="104"/>
                      <a:pt x="362" y="97"/>
                      <a:pt x="362" y="89"/>
                    </a:cubicBezTo>
                    <a:cubicBezTo>
                      <a:pt x="362" y="15"/>
                      <a:pt x="362" y="15"/>
                      <a:pt x="362" y="15"/>
                    </a:cubicBezTo>
                    <a:cubicBezTo>
                      <a:pt x="362" y="7"/>
                      <a:pt x="356" y="0"/>
                      <a:pt x="3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75BE"/>
                </a:solidFill>
                <a:prstDash val="solid"/>
                <a:miter lim="800000"/>
              </a:ln>
            </p:spPr>
            <p:txBody>
              <a:bodyPr vert="horz" wrap="square" lIns="68580" tIns="34290" rIns="68580" bIns="34290" numCol="1" anchor="ctr" anchorCtr="0" compatLnSpc="1"/>
              <a:lstStyle/>
              <a:p>
                <a:pPr algn="ctr"/>
                <a:r>
                  <a:rPr lang="zh-CN" altLang="en-US" sz="900" b="1" dirty="0">
                    <a:solidFill>
                      <a:srgbClr val="0075BE"/>
                    </a:solidFill>
                  </a:rPr>
                  <a:t>极光推</a:t>
                </a:r>
                <a:r>
                  <a:rPr lang="zh-CN" altLang="en-US" sz="900" b="1" dirty="0" smtClean="0">
                    <a:solidFill>
                      <a:srgbClr val="0075BE"/>
                    </a:solidFill>
                  </a:rPr>
                  <a:t>送</a:t>
                </a:r>
                <a:endParaRPr lang="en-US" altLang="zh-CN" sz="900" b="1" dirty="0" smtClean="0">
                  <a:solidFill>
                    <a:srgbClr val="0075BE"/>
                  </a:solidFill>
                </a:endParaRPr>
              </a:p>
              <a:p>
                <a:pPr algn="ctr"/>
                <a:r>
                  <a:rPr lang="en-US" altLang="zh-CN" sz="900" b="1" dirty="0" err="1" smtClean="0">
                    <a:solidFill>
                      <a:srgbClr val="0075BE"/>
                    </a:solidFill>
                  </a:rPr>
                  <a:t>JPush</a:t>
                </a:r>
                <a:endParaRPr lang="zh-CN" altLang="en-US" sz="900" b="1" dirty="0">
                  <a:solidFill>
                    <a:srgbClr val="0075BE"/>
                  </a:solidFill>
                </a:endParaRPr>
              </a:p>
            </p:txBody>
          </p:sp>
          <p:sp>
            <p:nvSpPr>
              <p:cNvPr id="68" name="Freeform 161"/>
              <p:cNvSpPr/>
              <p:nvPr/>
            </p:nvSpPr>
            <p:spPr bwMode="auto">
              <a:xfrm>
                <a:off x="6795351" y="5205202"/>
                <a:ext cx="885383" cy="380186"/>
              </a:xfrm>
              <a:custGeom>
                <a:avLst/>
                <a:gdLst>
                  <a:gd name="T0" fmla="*/ 348 w 363"/>
                  <a:gd name="T1" fmla="*/ 0 h 104"/>
                  <a:gd name="T2" fmla="*/ 14 w 363"/>
                  <a:gd name="T3" fmla="*/ 0 h 104"/>
                  <a:gd name="T4" fmla="*/ 0 w 363"/>
                  <a:gd name="T5" fmla="*/ 15 h 104"/>
                  <a:gd name="T6" fmla="*/ 0 w 363"/>
                  <a:gd name="T7" fmla="*/ 89 h 104"/>
                  <a:gd name="T8" fmla="*/ 14 w 363"/>
                  <a:gd name="T9" fmla="*/ 104 h 104"/>
                  <a:gd name="T10" fmla="*/ 348 w 363"/>
                  <a:gd name="T11" fmla="*/ 104 h 104"/>
                  <a:gd name="T12" fmla="*/ 363 w 363"/>
                  <a:gd name="T13" fmla="*/ 89 h 104"/>
                  <a:gd name="T14" fmla="*/ 363 w 363"/>
                  <a:gd name="T15" fmla="*/ 15 h 104"/>
                  <a:gd name="T16" fmla="*/ 348 w 363"/>
                  <a:gd name="T1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3" h="104">
                    <a:moveTo>
                      <a:pt x="348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97"/>
                      <a:pt x="6" y="104"/>
                      <a:pt x="14" y="104"/>
                    </a:cubicBezTo>
                    <a:cubicBezTo>
                      <a:pt x="348" y="104"/>
                      <a:pt x="348" y="104"/>
                      <a:pt x="348" y="104"/>
                    </a:cubicBezTo>
                    <a:cubicBezTo>
                      <a:pt x="356" y="104"/>
                      <a:pt x="363" y="97"/>
                      <a:pt x="363" y="89"/>
                    </a:cubicBezTo>
                    <a:cubicBezTo>
                      <a:pt x="363" y="15"/>
                      <a:pt x="363" y="15"/>
                      <a:pt x="363" y="15"/>
                    </a:cubicBezTo>
                    <a:cubicBezTo>
                      <a:pt x="363" y="7"/>
                      <a:pt x="356" y="0"/>
                      <a:pt x="3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75BE"/>
                </a:solidFill>
                <a:prstDash val="solid"/>
                <a:miter lim="800000"/>
              </a:ln>
            </p:spPr>
            <p:txBody>
              <a:bodyPr vert="horz" wrap="square" lIns="68580" tIns="34290" rIns="68580" bIns="34290" numCol="1" anchor="ctr" anchorCtr="0" compatLnSpc="1"/>
              <a:lstStyle/>
              <a:p>
                <a:pPr algn="ctr"/>
                <a:r>
                  <a:rPr lang="zh-CN" altLang="en-US" sz="900" b="1" dirty="0">
                    <a:solidFill>
                      <a:srgbClr val="0075BE"/>
                    </a:solidFill>
                  </a:rPr>
                  <a:t>极光社会化组件 </a:t>
                </a:r>
                <a:r>
                  <a:rPr lang="en-US" altLang="zh-CN" sz="900" b="1" dirty="0" err="1">
                    <a:solidFill>
                      <a:srgbClr val="0075BE"/>
                    </a:solidFill>
                  </a:rPr>
                  <a:t>JShare</a:t>
                </a:r>
                <a:r>
                  <a:rPr lang="en-US" altLang="zh-CN" sz="900" b="1" dirty="0">
                    <a:solidFill>
                      <a:srgbClr val="0075BE"/>
                    </a:solidFill>
                  </a:rPr>
                  <a:t> </a:t>
                </a:r>
              </a:p>
            </p:txBody>
          </p:sp>
          <p:sp>
            <p:nvSpPr>
              <p:cNvPr id="69" name="Freeform 161"/>
              <p:cNvSpPr/>
              <p:nvPr/>
            </p:nvSpPr>
            <p:spPr bwMode="auto">
              <a:xfrm>
                <a:off x="7907402" y="5205200"/>
                <a:ext cx="885383" cy="380186"/>
              </a:xfrm>
              <a:custGeom>
                <a:avLst/>
                <a:gdLst>
                  <a:gd name="T0" fmla="*/ 348 w 363"/>
                  <a:gd name="T1" fmla="*/ 0 h 104"/>
                  <a:gd name="T2" fmla="*/ 14 w 363"/>
                  <a:gd name="T3" fmla="*/ 0 h 104"/>
                  <a:gd name="T4" fmla="*/ 0 w 363"/>
                  <a:gd name="T5" fmla="*/ 15 h 104"/>
                  <a:gd name="T6" fmla="*/ 0 w 363"/>
                  <a:gd name="T7" fmla="*/ 89 h 104"/>
                  <a:gd name="T8" fmla="*/ 14 w 363"/>
                  <a:gd name="T9" fmla="*/ 104 h 104"/>
                  <a:gd name="T10" fmla="*/ 348 w 363"/>
                  <a:gd name="T11" fmla="*/ 104 h 104"/>
                  <a:gd name="T12" fmla="*/ 363 w 363"/>
                  <a:gd name="T13" fmla="*/ 89 h 104"/>
                  <a:gd name="T14" fmla="*/ 363 w 363"/>
                  <a:gd name="T15" fmla="*/ 15 h 104"/>
                  <a:gd name="T16" fmla="*/ 348 w 363"/>
                  <a:gd name="T1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3" h="104">
                    <a:moveTo>
                      <a:pt x="348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97"/>
                      <a:pt x="6" y="104"/>
                      <a:pt x="14" y="104"/>
                    </a:cubicBezTo>
                    <a:cubicBezTo>
                      <a:pt x="348" y="104"/>
                      <a:pt x="348" y="104"/>
                      <a:pt x="348" y="104"/>
                    </a:cubicBezTo>
                    <a:cubicBezTo>
                      <a:pt x="356" y="104"/>
                      <a:pt x="363" y="97"/>
                      <a:pt x="363" y="89"/>
                    </a:cubicBezTo>
                    <a:cubicBezTo>
                      <a:pt x="363" y="15"/>
                      <a:pt x="363" y="15"/>
                      <a:pt x="363" y="15"/>
                    </a:cubicBezTo>
                    <a:cubicBezTo>
                      <a:pt x="363" y="7"/>
                      <a:pt x="356" y="0"/>
                      <a:pt x="3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75BE"/>
                </a:solidFill>
                <a:prstDash val="solid"/>
                <a:miter lim="800000"/>
              </a:ln>
            </p:spPr>
            <p:txBody>
              <a:bodyPr vert="horz" wrap="square" lIns="68580" tIns="34290" rIns="68580" bIns="34290" numCol="1" anchor="ctr" anchorCtr="0" compatLnSpc="1"/>
              <a:lstStyle/>
              <a:p>
                <a:pPr algn="ctr"/>
                <a:r>
                  <a:rPr lang="zh-CN" altLang="en-US" sz="900" b="1" dirty="0">
                    <a:solidFill>
                      <a:srgbClr val="0075BE"/>
                    </a:solidFill>
                  </a:rPr>
                  <a:t>极光统计 </a:t>
                </a:r>
                <a:r>
                  <a:rPr lang="en-US" altLang="zh-CN" sz="900" b="1" dirty="0" err="1">
                    <a:solidFill>
                      <a:srgbClr val="0075BE"/>
                    </a:solidFill>
                  </a:rPr>
                  <a:t>JAnalytics</a:t>
                </a:r>
                <a:endParaRPr lang="en-US" altLang="zh-CN" sz="900" b="1" dirty="0">
                  <a:solidFill>
                    <a:srgbClr val="0075BE"/>
                  </a:solidFill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3604179" y="5804751"/>
              <a:ext cx="1096206" cy="627933"/>
            </a:xfrm>
            <a:prstGeom prst="rect">
              <a:avLst/>
            </a:prstGeom>
            <a:solidFill>
              <a:srgbClr val="007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/>
                <a:t>5</a:t>
              </a:r>
              <a:r>
                <a:rPr lang="fr-FR" altLang="zh-CN" sz="1200" dirty="0" smtClean="0"/>
                <a:t>00,000 </a:t>
              </a:r>
              <a:endParaRPr lang="fr-FR" altLang="zh-CN" sz="1050" dirty="0"/>
            </a:p>
            <a:p>
              <a:pPr algn="ctr"/>
              <a:r>
                <a:rPr lang="zh-CN" altLang="en-US" sz="1050" dirty="0"/>
                <a:t>应用</a:t>
              </a:r>
              <a:endParaRPr lang="zh-CN" altLang="en-US" sz="12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6240300" y="5804751"/>
              <a:ext cx="1096206" cy="627933"/>
            </a:xfrm>
            <a:prstGeom prst="rect">
              <a:avLst/>
            </a:prstGeom>
            <a:solidFill>
              <a:srgbClr val="007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/>
                <a:t>7</a:t>
              </a:r>
              <a:r>
                <a:rPr lang="zh-CN" altLang="en-US" sz="1200" dirty="0" smtClean="0"/>
                <a:t>亿</a:t>
              </a:r>
              <a:r>
                <a:rPr lang="fr-FR" altLang="zh-CN" sz="1200" dirty="0"/>
                <a:t>+ </a:t>
              </a:r>
            </a:p>
            <a:p>
              <a:pPr algn="ctr"/>
              <a:r>
                <a:rPr lang="zh-CN" altLang="en-US" sz="1200" dirty="0"/>
                <a:t>月活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558360" y="5804751"/>
              <a:ext cx="1096206" cy="627933"/>
            </a:xfrm>
            <a:prstGeom prst="rect">
              <a:avLst/>
            </a:prstGeom>
            <a:solidFill>
              <a:srgbClr val="007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/>
                <a:t>30</a:t>
              </a:r>
              <a:r>
                <a:rPr lang="zh-CN" altLang="en-US" sz="1200" dirty="0" smtClean="0"/>
                <a:t>亿</a:t>
              </a:r>
              <a:r>
                <a:rPr lang="zh-CN" altLang="en-US" sz="1200" dirty="0"/>
                <a:t>条</a:t>
              </a:r>
              <a:r>
                <a:rPr lang="fr-FR" altLang="zh-CN" sz="1200" dirty="0"/>
                <a:t> </a:t>
              </a:r>
              <a:endParaRPr lang="fr-FR" altLang="zh-CN" sz="1050" dirty="0"/>
            </a:p>
            <a:p>
              <a:pPr algn="ctr"/>
              <a:r>
                <a:rPr lang="zh-CN" altLang="en-US" sz="1050" dirty="0"/>
                <a:t>消息</a:t>
              </a:r>
              <a:r>
                <a:rPr lang="en-US" altLang="zh-CN" sz="1050" dirty="0"/>
                <a:t>/</a:t>
              </a:r>
              <a:r>
                <a:rPr lang="zh-CN" altLang="en-US" sz="1050" dirty="0"/>
                <a:t>日</a:t>
              </a:r>
              <a:endParaRPr lang="zh-CN" altLang="en-US" sz="12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4922240" y="5804751"/>
              <a:ext cx="1096206" cy="627933"/>
            </a:xfrm>
            <a:prstGeom prst="rect">
              <a:avLst/>
            </a:prstGeom>
            <a:solidFill>
              <a:srgbClr val="007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/>
                <a:t>8</a:t>
              </a:r>
              <a:r>
                <a:rPr lang="fr-FR" altLang="zh-CN" sz="1200" dirty="0" smtClean="0"/>
                <a:t>0</a:t>
              </a:r>
              <a:r>
                <a:rPr lang="zh-CN" altLang="en-US" sz="1200" dirty="0"/>
                <a:t>亿</a:t>
              </a:r>
              <a:endParaRPr lang="fr-FR" altLang="zh-CN" sz="1200" dirty="0"/>
            </a:p>
            <a:p>
              <a:pPr algn="ctr"/>
              <a:r>
                <a:rPr lang="zh-CN" altLang="en-US" sz="1050" dirty="0"/>
                <a:t>安装量</a:t>
              </a:r>
              <a:endParaRPr lang="zh-CN" altLang="en-US" sz="1200" dirty="0"/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1092116" y="1816475"/>
              <a:ext cx="9999083" cy="0"/>
            </a:xfrm>
            <a:prstGeom prst="line">
              <a:avLst/>
            </a:prstGeom>
            <a:ln>
              <a:solidFill>
                <a:srgbClr val="4431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圆角矩形 14"/>
            <p:cNvSpPr/>
            <p:nvPr/>
          </p:nvSpPr>
          <p:spPr>
            <a:xfrm>
              <a:off x="940123" y="1341440"/>
              <a:ext cx="10307886" cy="1015999"/>
            </a:xfrm>
            <a:prstGeom prst="roundRect">
              <a:avLst/>
            </a:prstGeom>
            <a:noFill/>
            <a:ln w="12700" cap="flat">
              <a:solidFill>
                <a:srgbClr val="44318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Freeform 5"/>
            <p:cNvSpPr/>
            <p:nvPr/>
          </p:nvSpPr>
          <p:spPr bwMode="auto">
            <a:xfrm>
              <a:off x="4508501" y="2994026"/>
              <a:ext cx="3178175" cy="1016000"/>
            </a:xfrm>
            <a:custGeom>
              <a:avLst/>
              <a:gdLst>
                <a:gd name="T0" fmla="*/ 952 w 1008"/>
                <a:gd name="T1" fmla="*/ 322 h 322"/>
                <a:gd name="T2" fmla="*/ 56 w 1008"/>
                <a:gd name="T3" fmla="*/ 322 h 322"/>
                <a:gd name="T4" fmla="*/ 0 w 1008"/>
                <a:gd name="T5" fmla="*/ 266 h 322"/>
                <a:gd name="T6" fmla="*/ 0 w 1008"/>
                <a:gd name="T7" fmla="*/ 56 h 322"/>
                <a:gd name="T8" fmla="*/ 56 w 1008"/>
                <a:gd name="T9" fmla="*/ 0 h 322"/>
                <a:gd name="T10" fmla="*/ 952 w 1008"/>
                <a:gd name="T11" fmla="*/ 0 h 322"/>
                <a:gd name="T12" fmla="*/ 1008 w 1008"/>
                <a:gd name="T13" fmla="*/ 56 h 322"/>
                <a:gd name="T14" fmla="*/ 1008 w 1008"/>
                <a:gd name="T15" fmla="*/ 266 h 322"/>
                <a:gd name="T16" fmla="*/ 952 w 1008"/>
                <a:gd name="T17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8" h="322">
                  <a:moveTo>
                    <a:pt x="952" y="322"/>
                  </a:moveTo>
                  <a:cubicBezTo>
                    <a:pt x="56" y="322"/>
                    <a:pt x="56" y="322"/>
                    <a:pt x="56" y="322"/>
                  </a:cubicBezTo>
                  <a:cubicBezTo>
                    <a:pt x="34" y="300"/>
                    <a:pt x="22" y="288"/>
                    <a:pt x="0" y="26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2" y="34"/>
                    <a:pt x="34" y="22"/>
                    <a:pt x="56" y="0"/>
                  </a:cubicBezTo>
                  <a:cubicBezTo>
                    <a:pt x="952" y="0"/>
                    <a:pt x="952" y="0"/>
                    <a:pt x="952" y="0"/>
                  </a:cubicBezTo>
                  <a:cubicBezTo>
                    <a:pt x="974" y="22"/>
                    <a:pt x="986" y="34"/>
                    <a:pt x="1008" y="56"/>
                  </a:cubicBezTo>
                  <a:cubicBezTo>
                    <a:pt x="1008" y="266"/>
                    <a:pt x="1008" y="266"/>
                    <a:pt x="1008" y="266"/>
                  </a:cubicBezTo>
                  <a:cubicBezTo>
                    <a:pt x="986" y="288"/>
                    <a:pt x="974" y="300"/>
                    <a:pt x="952" y="32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1AA692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7" name="Line 11"/>
            <p:cNvSpPr>
              <a:spLocks noChangeShapeType="1"/>
            </p:cNvSpPr>
            <p:nvPr/>
          </p:nvSpPr>
          <p:spPr bwMode="auto">
            <a:xfrm>
              <a:off x="6094066" y="2514600"/>
              <a:ext cx="3522" cy="434975"/>
            </a:xfrm>
            <a:prstGeom prst="line">
              <a:avLst/>
            </a:prstGeom>
            <a:noFill/>
            <a:ln w="12700" cap="flat">
              <a:solidFill>
                <a:srgbClr val="44318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4031595" y="1649558"/>
              <a:ext cx="1180364" cy="328613"/>
            </a:xfrm>
            <a:custGeom>
              <a:avLst/>
              <a:gdLst>
                <a:gd name="T0" fmla="*/ 416 w 430"/>
                <a:gd name="T1" fmla="*/ 104 h 104"/>
                <a:gd name="T2" fmla="*/ 15 w 430"/>
                <a:gd name="T3" fmla="*/ 104 h 104"/>
                <a:gd name="T4" fmla="*/ 0 w 430"/>
                <a:gd name="T5" fmla="*/ 89 h 104"/>
                <a:gd name="T6" fmla="*/ 0 w 430"/>
                <a:gd name="T7" fmla="*/ 15 h 104"/>
                <a:gd name="T8" fmla="*/ 15 w 430"/>
                <a:gd name="T9" fmla="*/ 0 h 104"/>
                <a:gd name="T10" fmla="*/ 416 w 430"/>
                <a:gd name="T11" fmla="*/ 0 h 104"/>
                <a:gd name="T12" fmla="*/ 430 w 430"/>
                <a:gd name="T13" fmla="*/ 15 h 104"/>
                <a:gd name="T14" fmla="*/ 430 w 430"/>
                <a:gd name="T15" fmla="*/ 89 h 104"/>
                <a:gd name="T16" fmla="*/ 416 w 430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104">
                  <a:moveTo>
                    <a:pt x="416" y="104"/>
                  </a:moveTo>
                  <a:cubicBezTo>
                    <a:pt x="15" y="104"/>
                    <a:pt x="15" y="104"/>
                    <a:pt x="15" y="104"/>
                  </a:cubicBezTo>
                  <a:cubicBezTo>
                    <a:pt x="7" y="104"/>
                    <a:pt x="0" y="97"/>
                    <a:pt x="0" y="8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24" y="0"/>
                    <a:pt x="430" y="7"/>
                    <a:pt x="430" y="15"/>
                  </a:cubicBezTo>
                  <a:cubicBezTo>
                    <a:pt x="430" y="89"/>
                    <a:pt x="430" y="89"/>
                    <a:pt x="430" y="89"/>
                  </a:cubicBezTo>
                  <a:cubicBezTo>
                    <a:pt x="430" y="97"/>
                    <a:pt x="424" y="104"/>
                    <a:pt x="416" y="104"/>
                  </a:cubicBezTo>
                  <a:close/>
                </a:path>
              </a:pathLst>
            </a:custGeom>
            <a:solidFill>
              <a:srgbClr val="44318F"/>
            </a:solidFill>
            <a:ln w="12700" cap="flat">
              <a:solidFill>
                <a:srgbClr val="44318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</a:rPr>
                <a:t>数据交换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6971629" y="1649558"/>
              <a:ext cx="1180364" cy="328613"/>
            </a:xfrm>
            <a:custGeom>
              <a:avLst/>
              <a:gdLst>
                <a:gd name="T0" fmla="*/ 415 w 430"/>
                <a:gd name="T1" fmla="*/ 104 h 104"/>
                <a:gd name="T2" fmla="*/ 14 w 430"/>
                <a:gd name="T3" fmla="*/ 104 h 104"/>
                <a:gd name="T4" fmla="*/ 0 w 430"/>
                <a:gd name="T5" fmla="*/ 89 h 104"/>
                <a:gd name="T6" fmla="*/ 0 w 430"/>
                <a:gd name="T7" fmla="*/ 15 h 104"/>
                <a:gd name="T8" fmla="*/ 14 w 430"/>
                <a:gd name="T9" fmla="*/ 0 h 104"/>
                <a:gd name="T10" fmla="*/ 415 w 430"/>
                <a:gd name="T11" fmla="*/ 0 h 104"/>
                <a:gd name="T12" fmla="*/ 430 w 430"/>
                <a:gd name="T13" fmla="*/ 15 h 104"/>
                <a:gd name="T14" fmla="*/ 430 w 430"/>
                <a:gd name="T15" fmla="*/ 89 h 104"/>
                <a:gd name="T16" fmla="*/ 415 w 430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104">
                  <a:moveTo>
                    <a:pt x="415" y="104"/>
                  </a:moveTo>
                  <a:cubicBezTo>
                    <a:pt x="14" y="104"/>
                    <a:pt x="14" y="104"/>
                    <a:pt x="14" y="104"/>
                  </a:cubicBezTo>
                  <a:cubicBezTo>
                    <a:pt x="6" y="104"/>
                    <a:pt x="0" y="97"/>
                    <a:pt x="0" y="8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23" y="0"/>
                    <a:pt x="430" y="7"/>
                    <a:pt x="430" y="15"/>
                  </a:cubicBezTo>
                  <a:cubicBezTo>
                    <a:pt x="430" y="89"/>
                    <a:pt x="430" y="89"/>
                    <a:pt x="430" y="89"/>
                  </a:cubicBezTo>
                  <a:cubicBezTo>
                    <a:pt x="430" y="97"/>
                    <a:pt x="423" y="104"/>
                    <a:pt x="415" y="104"/>
                  </a:cubicBezTo>
                  <a:close/>
                </a:path>
              </a:pathLst>
            </a:custGeom>
            <a:solidFill>
              <a:srgbClr val="44318F"/>
            </a:solidFill>
            <a:ln w="12700" cap="flat">
              <a:solidFill>
                <a:srgbClr val="44318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</a:rPr>
                <a:t>数据加工</a:t>
              </a:r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1092943" y="1649558"/>
              <a:ext cx="1180364" cy="328613"/>
            </a:xfrm>
            <a:custGeom>
              <a:avLst/>
              <a:gdLst>
                <a:gd name="T0" fmla="*/ 415 w 430"/>
                <a:gd name="T1" fmla="*/ 104 h 104"/>
                <a:gd name="T2" fmla="*/ 15 w 430"/>
                <a:gd name="T3" fmla="*/ 104 h 104"/>
                <a:gd name="T4" fmla="*/ 0 w 430"/>
                <a:gd name="T5" fmla="*/ 89 h 104"/>
                <a:gd name="T6" fmla="*/ 0 w 430"/>
                <a:gd name="T7" fmla="*/ 15 h 104"/>
                <a:gd name="T8" fmla="*/ 15 w 430"/>
                <a:gd name="T9" fmla="*/ 0 h 104"/>
                <a:gd name="T10" fmla="*/ 415 w 430"/>
                <a:gd name="T11" fmla="*/ 0 h 104"/>
                <a:gd name="T12" fmla="*/ 430 w 430"/>
                <a:gd name="T13" fmla="*/ 15 h 104"/>
                <a:gd name="T14" fmla="*/ 430 w 430"/>
                <a:gd name="T15" fmla="*/ 89 h 104"/>
                <a:gd name="T16" fmla="*/ 415 w 430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104">
                  <a:moveTo>
                    <a:pt x="415" y="104"/>
                  </a:moveTo>
                  <a:cubicBezTo>
                    <a:pt x="15" y="104"/>
                    <a:pt x="15" y="104"/>
                    <a:pt x="15" y="104"/>
                  </a:cubicBezTo>
                  <a:cubicBezTo>
                    <a:pt x="7" y="104"/>
                    <a:pt x="0" y="97"/>
                    <a:pt x="0" y="8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23" y="0"/>
                    <a:pt x="430" y="7"/>
                    <a:pt x="430" y="15"/>
                  </a:cubicBezTo>
                  <a:cubicBezTo>
                    <a:pt x="430" y="89"/>
                    <a:pt x="430" y="89"/>
                    <a:pt x="430" y="89"/>
                  </a:cubicBezTo>
                  <a:cubicBezTo>
                    <a:pt x="430" y="97"/>
                    <a:pt x="423" y="104"/>
                    <a:pt x="415" y="104"/>
                  </a:cubicBezTo>
                  <a:close/>
                </a:path>
              </a:pathLst>
            </a:custGeom>
            <a:solidFill>
              <a:srgbClr val="44318F"/>
            </a:solidFill>
            <a:ln w="12700" cap="flat">
              <a:solidFill>
                <a:srgbClr val="44318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</a:rPr>
                <a:t>数据采集</a:t>
              </a:r>
            </a:p>
          </p:txBody>
        </p:sp>
        <p:sp>
          <p:nvSpPr>
            <p:cNvPr id="21" name="Freeform 23"/>
            <p:cNvSpPr/>
            <p:nvPr/>
          </p:nvSpPr>
          <p:spPr bwMode="auto">
            <a:xfrm>
              <a:off x="9911662" y="1649558"/>
              <a:ext cx="1180364" cy="328613"/>
            </a:xfrm>
            <a:custGeom>
              <a:avLst/>
              <a:gdLst>
                <a:gd name="T0" fmla="*/ 415 w 430"/>
                <a:gd name="T1" fmla="*/ 104 h 104"/>
                <a:gd name="T2" fmla="*/ 15 w 430"/>
                <a:gd name="T3" fmla="*/ 104 h 104"/>
                <a:gd name="T4" fmla="*/ 0 w 430"/>
                <a:gd name="T5" fmla="*/ 89 h 104"/>
                <a:gd name="T6" fmla="*/ 0 w 430"/>
                <a:gd name="T7" fmla="*/ 15 h 104"/>
                <a:gd name="T8" fmla="*/ 15 w 430"/>
                <a:gd name="T9" fmla="*/ 0 h 104"/>
                <a:gd name="T10" fmla="*/ 415 w 430"/>
                <a:gd name="T11" fmla="*/ 0 h 104"/>
                <a:gd name="T12" fmla="*/ 430 w 430"/>
                <a:gd name="T13" fmla="*/ 15 h 104"/>
                <a:gd name="T14" fmla="*/ 430 w 430"/>
                <a:gd name="T15" fmla="*/ 89 h 104"/>
                <a:gd name="T16" fmla="*/ 415 w 430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104">
                  <a:moveTo>
                    <a:pt x="415" y="104"/>
                  </a:moveTo>
                  <a:cubicBezTo>
                    <a:pt x="15" y="104"/>
                    <a:pt x="15" y="104"/>
                    <a:pt x="15" y="104"/>
                  </a:cubicBezTo>
                  <a:cubicBezTo>
                    <a:pt x="7" y="104"/>
                    <a:pt x="0" y="97"/>
                    <a:pt x="0" y="8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23" y="0"/>
                    <a:pt x="430" y="7"/>
                    <a:pt x="430" y="15"/>
                  </a:cubicBezTo>
                  <a:cubicBezTo>
                    <a:pt x="430" y="89"/>
                    <a:pt x="430" y="89"/>
                    <a:pt x="430" y="89"/>
                  </a:cubicBezTo>
                  <a:cubicBezTo>
                    <a:pt x="430" y="97"/>
                    <a:pt x="423" y="104"/>
                    <a:pt x="415" y="104"/>
                  </a:cubicBezTo>
                  <a:close/>
                </a:path>
              </a:pathLst>
            </a:custGeom>
            <a:solidFill>
              <a:srgbClr val="44318F"/>
            </a:solidFill>
            <a:ln w="12700" cap="flat">
              <a:solidFill>
                <a:srgbClr val="44318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</a:rPr>
                <a:t>机器学习</a:t>
              </a: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5501612" y="1649558"/>
              <a:ext cx="1180364" cy="328613"/>
            </a:xfrm>
            <a:custGeom>
              <a:avLst/>
              <a:gdLst>
                <a:gd name="T0" fmla="*/ 415 w 430"/>
                <a:gd name="T1" fmla="*/ 104 h 104"/>
                <a:gd name="T2" fmla="*/ 15 w 430"/>
                <a:gd name="T3" fmla="*/ 104 h 104"/>
                <a:gd name="T4" fmla="*/ 0 w 430"/>
                <a:gd name="T5" fmla="*/ 89 h 104"/>
                <a:gd name="T6" fmla="*/ 0 w 430"/>
                <a:gd name="T7" fmla="*/ 14 h 104"/>
                <a:gd name="T8" fmla="*/ 15 w 430"/>
                <a:gd name="T9" fmla="*/ 0 h 104"/>
                <a:gd name="T10" fmla="*/ 415 w 430"/>
                <a:gd name="T11" fmla="*/ 0 h 104"/>
                <a:gd name="T12" fmla="*/ 430 w 430"/>
                <a:gd name="T13" fmla="*/ 14 h 104"/>
                <a:gd name="T14" fmla="*/ 430 w 430"/>
                <a:gd name="T15" fmla="*/ 89 h 104"/>
                <a:gd name="T16" fmla="*/ 415 w 430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104">
                  <a:moveTo>
                    <a:pt x="415" y="104"/>
                  </a:moveTo>
                  <a:cubicBezTo>
                    <a:pt x="15" y="104"/>
                    <a:pt x="15" y="104"/>
                    <a:pt x="15" y="104"/>
                  </a:cubicBezTo>
                  <a:cubicBezTo>
                    <a:pt x="7" y="104"/>
                    <a:pt x="0" y="97"/>
                    <a:pt x="0" y="8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23" y="0"/>
                    <a:pt x="430" y="6"/>
                    <a:pt x="430" y="14"/>
                  </a:cubicBezTo>
                  <a:cubicBezTo>
                    <a:pt x="430" y="89"/>
                    <a:pt x="430" y="89"/>
                    <a:pt x="430" y="89"/>
                  </a:cubicBezTo>
                  <a:cubicBezTo>
                    <a:pt x="430" y="97"/>
                    <a:pt x="423" y="104"/>
                    <a:pt x="415" y="104"/>
                  </a:cubicBezTo>
                  <a:close/>
                </a:path>
              </a:pathLst>
            </a:custGeom>
            <a:solidFill>
              <a:srgbClr val="44318F"/>
            </a:solidFill>
            <a:ln w="12700" cap="flat">
              <a:solidFill>
                <a:srgbClr val="44318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</a:rPr>
                <a:t>数据清洗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8441646" y="1649558"/>
              <a:ext cx="1180364" cy="328613"/>
            </a:xfrm>
            <a:custGeom>
              <a:avLst/>
              <a:gdLst>
                <a:gd name="T0" fmla="*/ 415 w 430"/>
                <a:gd name="T1" fmla="*/ 104 h 104"/>
                <a:gd name="T2" fmla="*/ 14 w 430"/>
                <a:gd name="T3" fmla="*/ 104 h 104"/>
                <a:gd name="T4" fmla="*/ 0 w 430"/>
                <a:gd name="T5" fmla="*/ 89 h 104"/>
                <a:gd name="T6" fmla="*/ 0 w 430"/>
                <a:gd name="T7" fmla="*/ 14 h 104"/>
                <a:gd name="T8" fmla="*/ 14 w 430"/>
                <a:gd name="T9" fmla="*/ 0 h 104"/>
                <a:gd name="T10" fmla="*/ 415 w 430"/>
                <a:gd name="T11" fmla="*/ 0 h 104"/>
                <a:gd name="T12" fmla="*/ 430 w 430"/>
                <a:gd name="T13" fmla="*/ 14 h 104"/>
                <a:gd name="T14" fmla="*/ 430 w 430"/>
                <a:gd name="T15" fmla="*/ 89 h 104"/>
                <a:gd name="T16" fmla="*/ 415 w 430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104">
                  <a:moveTo>
                    <a:pt x="415" y="104"/>
                  </a:moveTo>
                  <a:cubicBezTo>
                    <a:pt x="14" y="104"/>
                    <a:pt x="14" y="104"/>
                    <a:pt x="14" y="104"/>
                  </a:cubicBezTo>
                  <a:cubicBezTo>
                    <a:pt x="6" y="104"/>
                    <a:pt x="0" y="97"/>
                    <a:pt x="0" y="8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23" y="0"/>
                    <a:pt x="430" y="6"/>
                    <a:pt x="430" y="14"/>
                  </a:cubicBezTo>
                  <a:cubicBezTo>
                    <a:pt x="430" y="89"/>
                    <a:pt x="430" y="89"/>
                    <a:pt x="430" y="89"/>
                  </a:cubicBezTo>
                  <a:cubicBezTo>
                    <a:pt x="430" y="97"/>
                    <a:pt x="423" y="104"/>
                    <a:pt x="415" y="104"/>
                  </a:cubicBezTo>
                  <a:close/>
                </a:path>
              </a:pathLst>
            </a:custGeom>
            <a:solidFill>
              <a:srgbClr val="44318F"/>
            </a:solidFill>
            <a:ln w="12700" cap="flat">
              <a:solidFill>
                <a:srgbClr val="44318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</a:rPr>
                <a:t>数据建模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2562960" y="1649558"/>
              <a:ext cx="1178982" cy="328613"/>
            </a:xfrm>
            <a:custGeom>
              <a:avLst/>
              <a:gdLst>
                <a:gd name="T0" fmla="*/ 415 w 430"/>
                <a:gd name="T1" fmla="*/ 104 h 104"/>
                <a:gd name="T2" fmla="*/ 14 w 430"/>
                <a:gd name="T3" fmla="*/ 104 h 104"/>
                <a:gd name="T4" fmla="*/ 0 w 430"/>
                <a:gd name="T5" fmla="*/ 89 h 104"/>
                <a:gd name="T6" fmla="*/ 0 w 430"/>
                <a:gd name="T7" fmla="*/ 14 h 104"/>
                <a:gd name="T8" fmla="*/ 14 w 430"/>
                <a:gd name="T9" fmla="*/ 0 h 104"/>
                <a:gd name="T10" fmla="*/ 415 w 430"/>
                <a:gd name="T11" fmla="*/ 0 h 104"/>
                <a:gd name="T12" fmla="*/ 430 w 430"/>
                <a:gd name="T13" fmla="*/ 14 h 104"/>
                <a:gd name="T14" fmla="*/ 430 w 430"/>
                <a:gd name="T15" fmla="*/ 89 h 104"/>
                <a:gd name="T16" fmla="*/ 415 w 430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104">
                  <a:moveTo>
                    <a:pt x="415" y="104"/>
                  </a:moveTo>
                  <a:cubicBezTo>
                    <a:pt x="14" y="104"/>
                    <a:pt x="14" y="104"/>
                    <a:pt x="14" y="104"/>
                  </a:cubicBezTo>
                  <a:cubicBezTo>
                    <a:pt x="6" y="104"/>
                    <a:pt x="0" y="97"/>
                    <a:pt x="0" y="8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23" y="0"/>
                    <a:pt x="430" y="6"/>
                    <a:pt x="430" y="14"/>
                  </a:cubicBezTo>
                  <a:cubicBezTo>
                    <a:pt x="430" y="89"/>
                    <a:pt x="430" y="89"/>
                    <a:pt x="430" y="89"/>
                  </a:cubicBezTo>
                  <a:cubicBezTo>
                    <a:pt x="430" y="97"/>
                    <a:pt x="423" y="104"/>
                    <a:pt x="415" y="104"/>
                  </a:cubicBezTo>
                  <a:close/>
                </a:path>
              </a:pathLst>
            </a:custGeom>
            <a:solidFill>
              <a:srgbClr val="44318F"/>
            </a:solidFill>
            <a:ln w="12700" cap="flat">
              <a:solidFill>
                <a:srgbClr val="44318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</a:rPr>
                <a:t>数据储存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Line 81"/>
            <p:cNvSpPr>
              <a:spLocks noChangeShapeType="1"/>
            </p:cNvSpPr>
            <p:nvPr/>
          </p:nvSpPr>
          <p:spPr bwMode="auto">
            <a:xfrm flipH="1">
              <a:off x="7731126" y="3492501"/>
              <a:ext cx="2222500" cy="0"/>
            </a:xfrm>
            <a:prstGeom prst="line">
              <a:avLst/>
            </a:prstGeom>
            <a:noFill/>
            <a:ln w="12700" cap="flat">
              <a:solidFill>
                <a:srgbClr val="F8B62D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82"/>
            <p:cNvSpPr/>
            <p:nvPr/>
          </p:nvSpPr>
          <p:spPr bwMode="auto">
            <a:xfrm>
              <a:off x="9953626" y="3328988"/>
              <a:ext cx="1497013" cy="328613"/>
            </a:xfrm>
            <a:custGeom>
              <a:avLst/>
              <a:gdLst>
                <a:gd name="T0" fmla="*/ 461 w 475"/>
                <a:gd name="T1" fmla="*/ 104 h 104"/>
                <a:gd name="T2" fmla="*/ 15 w 475"/>
                <a:gd name="T3" fmla="*/ 104 h 104"/>
                <a:gd name="T4" fmla="*/ 0 w 475"/>
                <a:gd name="T5" fmla="*/ 89 h 104"/>
                <a:gd name="T6" fmla="*/ 0 w 475"/>
                <a:gd name="T7" fmla="*/ 14 h 104"/>
                <a:gd name="T8" fmla="*/ 15 w 475"/>
                <a:gd name="T9" fmla="*/ 0 h 104"/>
                <a:gd name="T10" fmla="*/ 461 w 475"/>
                <a:gd name="T11" fmla="*/ 0 h 104"/>
                <a:gd name="T12" fmla="*/ 475 w 475"/>
                <a:gd name="T13" fmla="*/ 14 h 104"/>
                <a:gd name="T14" fmla="*/ 475 w 475"/>
                <a:gd name="T15" fmla="*/ 89 h 104"/>
                <a:gd name="T16" fmla="*/ 461 w 475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5" h="104">
                  <a:moveTo>
                    <a:pt x="461" y="104"/>
                  </a:moveTo>
                  <a:cubicBezTo>
                    <a:pt x="15" y="104"/>
                    <a:pt x="15" y="104"/>
                    <a:pt x="15" y="104"/>
                  </a:cubicBezTo>
                  <a:cubicBezTo>
                    <a:pt x="7" y="104"/>
                    <a:pt x="0" y="97"/>
                    <a:pt x="0" y="8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461" y="0"/>
                    <a:pt x="461" y="0"/>
                    <a:pt x="461" y="0"/>
                  </a:cubicBezTo>
                  <a:cubicBezTo>
                    <a:pt x="469" y="0"/>
                    <a:pt x="475" y="6"/>
                    <a:pt x="475" y="14"/>
                  </a:cubicBezTo>
                  <a:cubicBezTo>
                    <a:pt x="475" y="89"/>
                    <a:pt x="475" y="89"/>
                    <a:pt x="475" y="89"/>
                  </a:cubicBezTo>
                  <a:cubicBezTo>
                    <a:pt x="475" y="97"/>
                    <a:pt x="469" y="104"/>
                    <a:pt x="461" y="1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F8B62D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1400" b="1" dirty="0" smtClean="0">
                  <a:solidFill>
                    <a:srgbClr val="F8B62D"/>
                  </a:solidFill>
                </a:rPr>
                <a:t>极光效果通</a:t>
              </a:r>
              <a:endParaRPr lang="zh-CN" altLang="en-US" sz="1400" b="1" dirty="0">
                <a:solidFill>
                  <a:srgbClr val="F8B62D"/>
                </a:solidFill>
              </a:endParaRPr>
            </a:p>
          </p:txBody>
        </p:sp>
        <p:sp>
          <p:nvSpPr>
            <p:cNvPr id="27" name="Rectangle 92"/>
            <p:cNvSpPr>
              <a:spLocks noChangeArrowheads="1"/>
            </p:cNvSpPr>
            <p:nvPr/>
          </p:nvSpPr>
          <p:spPr bwMode="auto">
            <a:xfrm>
              <a:off x="6864351" y="3392488"/>
              <a:ext cx="9525" cy="217488"/>
            </a:xfrm>
            <a:prstGeom prst="rect">
              <a:avLst/>
            </a:prstGeom>
            <a:solidFill>
              <a:srgbClr val="44318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93"/>
            <p:cNvSpPr/>
            <p:nvPr/>
          </p:nvSpPr>
          <p:spPr bwMode="auto">
            <a:xfrm>
              <a:off x="7197726" y="3417888"/>
              <a:ext cx="60325" cy="52388"/>
            </a:xfrm>
            <a:custGeom>
              <a:avLst/>
              <a:gdLst>
                <a:gd name="T0" fmla="*/ 38 w 38"/>
                <a:gd name="T1" fmla="*/ 33 h 33"/>
                <a:gd name="T2" fmla="*/ 18 w 38"/>
                <a:gd name="T3" fmla="*/ 0 h 33"/>
                <a:gd name="T4" fmla="*/ 0 w 38"/>
                <a:gd name="T5" fmla="*/ 0 h 33"/>
                <a:gd name="T6" fmla="*/ 18 w 38"/>
                <a:gd name="T7" fmla="*/ 33 h 33"/>
                <a:gd name="T8" fmla="*/ 38 w 38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3">
                  <a:moveTo>
                    <a:pt x="38" y="33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33"/>
                  </a:lnTo>
                  <a:lnTo>
                    <a:pt x="38" y="33"/>
                  </a:lnTo>
                  <a:close/>
                </a:path>
              </a:pathLst>
            </a:custGeom>
            <a:solidFill>
              <a:srgbClr val="44318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4"/>
            <p:cNvSpPr/>
            <p:nvPr/>
          </p:nvSpPr>
          <p:spPr bwMode="auto">
            <a:xfrm>
              <a:off x="7308851" y="3417888"/>
              <a:ext cx="58738" cy="52388"/>
            </a:xfrm>
            <a:custGeom>
              <a:avLst/>
              <a:gdLst>
                <a:gd name="T0" fmla="*/ 37 w 37"/>
                <a:gd name="T1" fmla="*/ 0 h 33"/>
                <a:gd name="T2" fmla="*/ 17 w 37"/>
                <a:gd name="T3" fmla="*/ 0 h 33"/>
                <a:gd name="T4" fmla="*/ 0 w 37"/>
                <a:gd name="T5" fmla="*/ 33 h 33"/>
                <a:gd name="T6" fmla="*/ 17 w 37"/>
                <a:gd name="T7" fmla="*/ 33 h 33"/>
                <a:gd name="T8" fmla="*/ 37 w 37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3">
                  <a:moveTo>
                    <a:pt x="37" y="0"/>
                  </a:moveTo>
                  <a:lnTo>
                    <a:pt x="17" y="0"/>
                  </a:lnTo>
                  <a:lnTo>
                    <a:pt x="0" y="33"/>
                  </a:lnTo>
                  <a:lnTo>
                    <a:pt x="17" y="3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4318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95"/>
            <p:cNvSpPr/>
            <p:nvPr/>
          </p:nvSpPr>
          <p:spPr bwMode="auto">
            <a:xfrm>
              <a:off x="7185026" y="3405188"/>
              <a:ext cx="195263" cy="195263"/>
            </a:xfrm>
            <a:custGeom>
              <a:avLst/>
              <a:gdLst>
                <a:gd name="T0" fmla="*/ 89 w 123"/>
                <a:gd name="T1" fmla="*/ 109 h 123"/>
                <a:gd name="T2" fmla="*/ 89 w 123"/>
                <a:gd name="T3" fmla="*/ 61 h 123"/>
                <a:gd name="T4" fmla="*/ 117 w 123"/>
                <a:gd name="T5" fmla="*/ 61 h 123"/>
                <a:gd name="T6" fmla="*/ 119 w 123"/>
                <a:gd name="T7" fmla="*/ 47 h 123"/>
                <a:gd name="T8" fmla="*/ 70 w 123"/>
                <a:gd name="T9" fmla="*/ 47 h 123"/>
                <a:gd name="T10" fmla="*/ 70 w 123"/>
                <a:gd name="T11" fmla="*/ 0 h 123"/>
                <a:gd name="T12" fmla="*/ 52 w 123"/>
                <a:gd name="T13" fmla="*/ 0 h 123"/>
                <a:gd name="T14" fmla="*/ 52 w 123"/>
                <a:gd name="T15" fmla="*/ 47 h 123"/>
                <a:gd name="T16" fmla="*/ 4 w 123"/>
                <a:gd name="T17" fmla="*/ 47 h 123"/>
                <a:gd name="T18" fmla="*/ 2 w 123"/>
                <a:gd name="T19" fmla="*/ 61 h 123"/>
                <a:gd name="T20" fmla="*/ 34 w 123"/>
                <a:gd name="T21" fmla="*/ 61 h 123"/>
                <a:gd name="T22" fmla="*/ 0 w 123"/>
                <a:gd name="T23" fmla="*/ 123 h 123"/>
                <a:gd name="T24" fmla="*/ 18 w 123"/>
                <a:gd name="T25" fmla="*/ 123 h 123"/>
                <a:gd name="T26" fmla="*/ 52 w 123"/>
                <a:gd name="T27" fmla="*/ 61 h 123"/>
                <a:gd name="T28" fmla="*/ 70 w 123"/>
                <a:gd name="T29" fmla="*/ 61 h 123"/>
                <a:gd name="T30" fmla="*/ 70 w 123"/>
                <a:gd name="T31" fmla="*/ 109 h 123"/>
                <a:gd name="T32" fmla="*/ 70 w 123"/>
                <a:gd name="T33" fmla="*/ 123 h 123"/>
                <a:gd name="T34" fmla="*/ 89 w 123"/>
                <a:gd name="T35" fmla="*/ 123 h 123"/>
                <a:gd name="T36" fmla="*/ 119 w 123"/>
                <a:gd name="T37" fmla="*/ 123 h 123"/>
                <a:gd name="T38" fmla="*/ 123 w 123"/>
                <a:gd name="T39" fmla="*/ 109 h 123"/>
                <a:gd name="T40" fmla="*/ 89 w 123"/>
                <a:gd name="T41" fmla="*/ 10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123">
                  <a:moveTo>
                    <a:pt x="89" y="109"/>
                  </a:moveTo>
                  <a:lnTo>
                    <a:pt x="89" y="61"/>
                  </a:lnTo>
                  <a:lnTo>
                    <a:pt x="117" y="61"/>
                  </a:lnTo>
                  <a:lnTo>
                    <a:pt x="119" y="47"/>
                  </a:lnTo>
                  <a:lnTo>
                    <a:pt x="70" y="47"/>
                  </a:lnTo>
                  <a:lnTo>
                    <a:pt x="70" y="0"/>
                  </a:lnTo>
                  <a:lnTo>
                    <a:pt x="52" y="0"/>
                  </a:lnTo>
                  <a:lnTo>
                    <a:pt x="52" y="47"/>
                  </a:lnTo>
                  <a:lnTo>
                    <a:pt x="4" y="47"/>
                  </a:lnTo>
                  <a:lnTo>
                    <a:pt x="2" y="61"/>
                  </a:lnTo>
                  <a:lnTo>
                    <a:pt x="34" y="61"/>
                  </a:lnTo>
                  <a:lnTo>
                    <a:pt x="0" y="123"/>
                  </a:lnTo>
                  <a:lnTo>
                    <a:pt x="18" y="123"/>
                  </a:lnTo>
                  <a:lnTo>
                    <a:pt x="52" y="61"/>
                  </a:lnTo>
                  <a:lnTo>
                    <a:pt x="70" y="61"/>
                  </a:lnTo>
                  <a:lnTo>
                    <a:pt x="70" y="109"/>
                  </a:lnTo>
                  <a:lnTo>
                    <a:pt x="70" y="123"/>
                  </a:lnTo>
                  <a:lnTo>
                    <a:pt x="89" y="123"/>
                  </a:lnTo>
                  <a:lnTo>
                    <a:pt x="119" y="123"/>
                  </a:lnTo>
                  <a:lnTo>
                    <a:pt x="123" y="109"/>
                  </a:lnTo>
                  <a:lnTo>
                    <a:pt x="89" y="109"/>
                  </a:lnTo>
                  <a:close/>
                </a:path>
              </a:pathLst>
            </a:custGeom>
            <a:solidFill>
              <a:srgbClr val="44318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96"/>
            <p:cNvSpPr>
              <a:spLocks noEditPoints="1"/>
            </p:cNvSpPr>
            <p:nvPr/>
          </p:nvSpPr>
          <p:spPr bwMode="auto">
            <a:xfrm>
              <a:off x="7024688" y="3405188"/>
              <a:ext cx="138113" cy="195263"/>
            </a:xfrm>
            <a:custGeom>
              <a:avLst/>
              <a:gdLst>
                <a:gd name="T0" fmla="*/ 8 w 87"/>
                <a:gd name="T1" fmla="*/ 0 h 123"/>
                <a:gd name="T2" fmla="*/ 8 w 87"/>
                <a:gd name="T3" fmla="*/ 14 h 123"/>
                <a:gd name="T4" fmla="*/ 26 w 87"/>
                <a:gd name="T5" fmla="*/ 14 h 123"/>
                <a:gd name="T6" fmla="*/ 0 w 87"/>
                <a:gd name="T7" fmla="*/ 123 h 123"/>
                <a:gd name="T8" fmla="*/ 18 w 87"/>
                <a:gd name="T9" fmla="*/ 123 h 123"/>
                <a:gd name="T10" fmla="*/ 28 w 87"/>
                <a:gd name="T11" fmla="*/ 75 h 123"/>
                <a:gd name="T12" fmla="*/ 40 w 87"/>
                <a:gd name="T13" fmla="*/ 89 h 123"/>
                <a:gd name="T14" fmla="*/ 32 w 87"/>
                <a:gd name="T15" fmla="*/ 123 h 123"/>
                <a:gd name="T16" fmla="*/ 49 w 87"/>
                <a:gd name="T17" fmla="*/ 123 h 123"/>
                <a:gd name="T18" fmla="*/ 53 w 87"/>
                <a:gd name="T19" fmla="*/ 103 h 123"/>
                <a:gd name="T20" fmla="*/ 69 w 87"/>
                <a:gd name="T21" fmla="*/ 123 h 123"/>
                <a:gd name="T22" fmla="*/ 87 w 87"/>
                <a:gd name="T23" fmla="*/ 123 h 123"/>
                <a:gd name="T24" fmla="*/ 67 w 87"/>
                <a:gd name="T25" fmla="*/ 99 h 123"/>
                <a:gd name="T26" fmla="*/ 77 w 87"/>
                <a:gd name="T27" fmla="*/ 49 h 123"/>
                <a:gd name="T28" fmla="*/ 77 w 87"/>
                <a:gd name="T29" fmla="*/ 49 h 123"/>
                <a:gd name="T30" fmla="*/ 79 w 87"/>
                <a:gd name="T31" fmla="*/ 39 h 123"/>
                <a:gd name="T32" fmla="*/ 63 w 87"/>
                <a:gd name="T33" fmla="*/ 39 h 123"/>
                <a:gd name="T34" fmla="*/ 71 w 87"/>
                <a:gd name="T35" fmla="*/ 0 h 123"/>
                <a:gd name="T36" fmla="*/ 8 w 87"/>
                <a:gd name="T37" fmla="*/ 0 h 123"/>
                <a:gd name="T38" fmla="*/ 61 w 87"/>
                <a:gd name="T39" fmla="*/ 49 h 123"/>
                <a:gd name="T40" fmla="*/ 53 w 87"/>
                <a:gd name="T41" fmla="*/ 85 h 123"/>
                <a:gd name="T42" fmla="*/ 46 w 87"/>
                <a:gd name="T43" fmla="*/ 75 h 123"/>
                <a:gd name="T44" fmla="*/ 28 w 87"/>
                <a:gd name="T45" fmla="*/ 75 h 123"/>
                <a:gd name="T46" fmla="*/ 42 w 87"/>
                <a:gd name="T47" fmla="*/ 14 h 123"/>
                <a:gd name="T48" fmla="*/ 53 w 87"/>
                <a:gd name="T49" fmla="*/ 14 h 123"/>
                <a:gd name="T50" fmla="*/ 46 w 87"/>
                <a:gd name="T51" fmla="*/ 49 h 123"/>
                <a:gd name="T52" fmla="*/ 61 w 87"/>
                <a:gd name="T53" fmla="*/ 4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7" h="123">
                  <a:moveTo>
                    <a:pt x="8" y="0"/>
                  </a:moveTo>
                  <a:lnTo>
                    <a:pt x="8" y="14"/>
                  </a:lnTo>
                  <a:lnTo>
                    <a:pt x="26" y="14"/>
                  </a:lnTo>
                  <a:lnTo>
                    <a:pt x="0" y="123"/>
                  </a:lnTo>
                  <a:lnTo>
                    <a:pt x="18" y="123"/>
                  </a:lnTo>
                  <a:lnTo>
                    <a:pt x="28" y="75"/>
                  </a:lnTo>
                  <a:lnTo>
                    <a:pt x="40" y="89"/>
                  </a:lnTo>
                  <a:lnTo>
                    <a:pt x="32" y="123"/>
                  </a:lnTo>
                  <a:lnTo>
                    <a:pt x="49" y="123"/>
                  </a:lnTo>
                  <a:lnTo>
                    <a:pt x="53" y="103"/>
                  </a:lnTo>
                  <a:lnTo>
                    <a:pt x="69" y="123"/>
                  </a:lnTo>
                  <a:lnTo>
                    <a:pt x="87" y="123"/>
                  </a:lnTo>
                  <a:lnTo>
                    <a:pt x="67" y="99"/>
                  </a:lnTo>
                  <a:lnTo>
                    <a:pt x="77" y="49"/>
                  </a:lnTo>
                  <a:lnTo>
                    <a:pt x="77" y="49"/>
                  </a:lnTo>
                  <a:lnTo>
                    <a:pt x="79" y="39"/>
                  </a:lnTo>
                  <a:lnTo>
                    <a:pt x="63" y="39"/>
                  </a:lnTo>
                  <a:lnTo>
                    <a:pt x="71" y="0"/>
                  </a:lnTo>
                  <a:lnTo>
                    <a:pt x="8" y="0"/>
                  </a:lnTo>
                  <a:close/>
                  <a:moveTo>
                    <a:pt x="61" y="49"/>
                  </a:moveTo>
                  <a:lnTo>
                    <a:pt x="53" y="85"/>
                  </a:lnTo>
                  <a:lnTo>
                    <a:pt x="46" y="75"/>
                  </a:lnTo>
                  <a:lnTo>
                    <a:pt x="28" y="75"/>
                  </a:lnTo>
                  <a:lnTo>
                    <a:pt x="42" y="14"/>
                  </a:lnTo>
                  <a:lnTo>
                    <a:pt x="53" y="14"/>
                  </a:lnTo>
                  <a:lnTo>
                    <a:pt x="46" y="49"/>
                  </a:lnTo>
                  <a:lnTo>
                    <a:pt x="61" y="49"/>
                  </a:lnTo>
                  <a:close/>
                </a:path>
              </a:pathLst>
            </a:custGeom>
            <a:solidFill>
              <a:srgbClr val="44318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97"/>
            <p:cNvSpPr/>
            <p:nvPr/>
          </p:nvSpPr>
          <p:spPr bwMode="auto">
            <a:xfrm>
              <a:off x="6954838" y="3405188"/>
              <a:ext cx="82550" cy="195263"/>
            </a:xfrm>
            <a:custGeom>
              <a:avLst/>
              <a:gdLst>
                <a:gd name="T0" fmla="*/ 52 w 52"/>
                <a:gd name="T1" fmla="*/ 22 h 123"/>
                <a:gd name="T2" fmla="*/ 36 w 52"/>
                <a:gd name="T3" fmla="*/ 22 h 123"/>
                <a:gd name="T4" fmla="*/ 36 w 52"/>
                <a:gd name="T5" fmla="*/ 0 h 123"/>
                <a:gd name="T6" fmla="*/ 20 w 52"/>
                <a:gd name="T7" fmla="*/ 0 h 123"/>
                <a:gd name="T8" fmla="*/ 20 w 52"/>
                <a:gd name="T9" fmla="*/ 22 h 123"/>
                <a:gd name="T10" fmla="*/ 4 w 52"/>
                <a:gd name="T11" fmla="*/ 22 h 123"/>
                <a:gd name="T12" fmla="*/ 2 w 52"/>
                <a:gd name="T13" fmla="*/ 35 h 123"/>
                <a:gd name="T14" fmla="*/ 12 w 52"/>
                <a:gd name="T15" fmla="*/ 35 h 123"/>
                <a:gd name="T16" fmla="*/ 0 w 52"/>
                <a:gd name="T17" fmla="*/ 91 h 123"/>
                <a:gd name="T18" fmla="*/ 12 w 52"/>
                <a:gd name="T19" fmla="*/ 91 h 123"/>
                <a:gd name="T20" fmla="*/ 20 w 52"/>
                <a:gd name="T21" fmla="*/ 59 h 123"/>
                <a:gd name="T22" fmla="*/ 20 w 52"/>
                <a:gd name="T23" fmla="*/ 123 h 123"/>
                <a:gd name="T24" fmla="*/ 36 w 52"/>
                <a:gd name="T25" fmla="*/ 123 h 123"/>
                <a:gd name="T26" fmla="*/ 36 w 52"/>
                <a:gd name="T27" fmla="*/ 57 h 123"/>
                <a:gd name="T28" fmla="*/ 40 w 52"/>
                <a:gd name="T29" fmla="*/ 67 h 123"/>
                <a:gd name="T30" fmla="*/ 50 w 52"/>
                <a:gd name="T31" fmla="*/ 67 h 123"/>
                <a:gd name="T32" fmla="*/ 38 w 52"/>
                <a:gd name="T33" fmla="*/ 35 h 123"/>
                <a:gd name="T34" fmla="*/ 50 w 52"/>
                <a:gd name="T35" fmla="*/ 35 h 123"/>
                <a:gd name="T36" fmla="*/ 52 w 52"/>
                <a:gd name="T37" fmla="*/ 2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123">
                  <a:moveTo>
                    <a:pt x="52" y="22"/>
                  </a:moveTo>
                  <a:lnTo>
                    <a:pt x="36" y="22"/>
                  </a:lnTo>
                  <a:lnTo>
                    <a:pt x="36" y="0"/>
                  </a:lnTo>
                  <a:lnTo>
                    <a:pt x="20" y="0"/>
                  </a:lnTo>
                  <a:lnTo>
                    <a:pt x="20" y="22"/>
                  </a:lnTo>
                  <a:lnTo>
                    <a:pt x="4" y="22"/>
                  </a:lnTo>
                  <a:lnTo>
                    <a:pt x="2" y="35"/>
                  </a:lnTo>
                  <a:lnTo>
                    <a:pt x="12" y="35"/>
                  </a:lnTo>
                  <a:lnTo>
                    <a:pt x="0" y="91"/>
                  </a:lnTo>
                  <a:lnTo>
                    <a:pt x="12" y="91"/>
                  </a:lnTo>
                  <a:lnTo>
                    <a:pt x="20" y="59"/>
                  </a:lnTo>
                  <a:lnTo>
                    <a:pt x="20" y="123"/>
                  </a:lnTo>
                  <a:lnTo>
                    <a:pt x="36" y="123"/>
                  </a:lnTo>
                  <a:lnTo>
                    <a:pt x="36" y="57"/>
                  </a:lnTo>
                  <a:lnTo>
                    <a:pt x="40" y="67"/>
                  </a:lnTo>
                  <a:lnTo>
                    <a:pt x="50" y="67"/>
                  </a:lnTo>
                  <a:lnTo>
                    <a:pt x="38" y="35"/>
                  </a:lnTo>
                  <a:lnTo>
                    <a:pt x="50" y="35"/>
                  </a:lnTo>
                  <a:lnTo>
                    <a:pt x="52" y="22"/>
                  </a:lnTo>
                  <a:close/>
                </a:path>
              </a:pathLst>
            </a:custGeom>
            <a:solidFill>
              <a:srgbClr val="44318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98"/>
            <p:cNvSpPr/>
            <p:nvPr/>
          </p:nvSpPr>
          <p:spPr bwMode="auto">
            <a:xfrm>
              <a:off x="4981576" y="3470276"/>
              <a:ext cx="403225" cy="274638"/>
            </a:xfrm>
            <a:custGeom>
              <a:avLst/>
              <a:gdLst>
                <a:gd name="T0" fmla="*/ 102 w 128"/>
                <a:gd name="T1" fmla="*/ 24 h 87"/>
                <a:gd name="T2" fmla="*/ 101 w 128"/>
                <a:gd name="T3" fmla="*/ 24 h 87"/>
                <a:gd name="T4" fmla="*/ 50 w 128"/>
                <a:gd name="T5" fmla="*/ 63 h 87"/>
                <a:gd name="T6" fmla="*/ 18 w 128"/>
                <a:gd name="T7" fmla="*/ 52 h 87"/>
                <a:gd name="T8" fmla="*/ 16 w 128"/>
                <a:gd name="T9" fmla="*/ 52 h 87"/>
                <a:gd name="T10" fmla="*/ 0 w 128"/>
                <a:gd name="T11" fmla="*/ 67 h 87"/>
                <a:gd name="T12" fmla="*/ 0 w 128"/>
                <a:gd name="T13" fmla="*/ 69 h 87"/>
                <a:gd name="T14" fmla="*/ 50 w 128"/>
                <a:gd name="T15" fmla="*/ 87 h 87"/>
                <a:gd name="T16" fmla="*/ 128 w 128"/>
                <a:gd name="T17" fmla="*/ 10 h 87"/>
                <a:gd name="T18" fmla="*/ 127 w 128"/>
                <a:gd name="T19" fmla="*/ 2 h 87"/>
                <a:gd name="T20" fmla="*/ 125 w 128"/>
                <a:gd name="T21" fmla="*/ 1 h 87"/>
                <a:gd name="T22" fmla="*/ 102 w 128"/>
                <a:gd name="T23" fmla="*/ 2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87">
                  <a:moveTo>
                    <a:pt x="102" y="24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95" y="47"/>
                    <a:pt x="74" y="63"/>
                    <a:pt x="50" y="63"/>
                  </a:cubicBezTo>
                  <a:cubicBezTo>
                    <a:pt x="38" y="63"/>
                    <a:pt x="27" y="59"/>
                    <a:pt x="18" y="52"/>
                  </a:cubicBezTo>
                  <a:cubicBezTo>
                    <a:pt x="17" y="51"/>
                    <a:pt x="16" y="51"/>
                    <a:pt x="16" y="52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8"/>
                    <a:pt x="0" y="69"/>
                    <a:pt x="0" y="69"/>
                  </a:cubicBezTo>
                  <a:cubicBezTo>
                    <a:pt x="14" y="80"/>
                    <a:pt x="31" y="87"/>
                    <a:pt x="50" y="87"/>
                  </a:cubicBezTo>
                  <a:cubicBezTo>
                    <a:pt x="93" y="87"/>
                    <a:pt x="128" y="53"/>
                    <a:pt x="128" y="10"/>
                  </a:cubicBezTo>
                  <a:cubicBezTo>
                    <a:pt x="128" y="7"/>
                    <a:pt x="127" y="4"/>
                    <a:pt x="127" y="2"/>
                  </a:cubicBezTo>
                  <a:cubicBezTo>
                    <a:pt x="127" y="0"/>
                    <a:pt x="125" y="0"/>
                    <a:pt x="125" y="1"/>
                  </a:cubicBezTo>
                  <a:lnTo>
                    <a:pt x="102" y="24"/>
                  </a:lnTo>
                  <a:close/>
                </a:path>
              </a:pathLst>
            </a:custGeom>
            <a:solidFill>
              <a:srgbClr val="00B0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99"/>
            <p:cNvSpPr/>
            <p:nvPr/>
          </p:nvSpPr>
          <p:spPr bwMode="auto">
            <a:xfrm>
              <a:off x="4895851" y="3259138"/>
              <a:ext cx="404813" cy="274638"/>
            </a:xfrm>
            <a:custGeom>
              <a:avLst/>
              <a:gdLst>
                <a:gd name="T0" fmla="*/ 26 w 128"/>
                <a:gd name="T1" fmla="*/ 63 h 87"/>
                <a:gd name="T2" fmla="*/ 26 w 128"/>
                <a:gd name="T3" fmla="*/ 63 h 87"/>
                <a:gd name="T4" fmla="*/ 77 w 128"/>
                <a:gd name="T5" fmla="*/ 24 h 87"/>
                <a:gd name="T6" fmla="*/ 110 w 128"/>
                <a:gd name="T7" fmla="*/ 35 h 87"/>
                <a:gd name="T8" fmla="*/ 112 w 128"/>
                <a:gd name="T9" fmla="*/ 35 h 87"/>
                <a:gd name="T10" fmla="*/ 127 w 128"/>
                <a:gd name="T11" fmla="*/ 20 h 87"/>
                <a:gd name="T12" fmla="*/ 127 w 128"/>
                <a:gd name="T13" fmla="*/ 18 h 87"/>
                <a:gd name="T14" fmla="*/ 77 w 128"/>
                <a:gd name="T15" fmla="*/ 0 h 87"/>
                <a:gd name="T16" fmla="*/ 0 w 128"/>
                <a:gd name="T17" fmla="*/ 77 h 87"/>
                <a:gd name="T18" fmla="*/ 0 w 128"/>
                <a:gd name="T19" fmla="*/ 85 h 87"/>
                <a:gd name="T20" fmla="*/ 3 w 128"/>
                <a:gd name="T21" fmla="*/ 86 h 87"/>
                <a:gd name="T22" fmla="*/ 26 w 128"/>
                <a:gd name="T23" fmla="*/ 6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87">
                  <a:moveTo>
                    <a:pt x="26" y="63"/>
                  </a:moveTo>
                  <a:cubicBezTo>
                    <a:pt x="26" y="63"/>
                    <a:pt x="26" y="63"/>
                    <a:pt x="26" y="63"/>
                  </a:cubicBezTo>
                  <a:cubicBezTo>
                    <a:pt x="33" y="40"/>
                    <a:pt x="53" y="24"/>
                    <a:pt x="77" y="24"/>
                  </a:cubicBezTo>
                  <a:cubicBezTo>
                    <a:pt x="90" y="24"/>
                    <a:pt x="101" y="28"/>
                    <a:pt x="110" y="35"/>
                  </a:cubicBezTo>
                  <a:cubicBezTo>
                    <a:pt x="111" y="36"/>
                    <a:pt x="111" y="36"/>
                    <a:pt x="112" y="35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19"/>
                    <a:pt x="128" y="18"/>
                    <a:pt x="127" y="18"/>
                  </a:cubicBezTo>
                  <a:cubicBezTo>
                    <a:pt x="114" y="7"/>
                    <a:pt x="96" y="0"/>
                    <a:pt x="77" y="0"/>
                  </a:cubicBezTo>
                  <a:cubicBezTo>
                    <a:pt x="35" y="0"/>
                    <a:pt x="0" y="34"/>
                    <a:pt x="0" y="77"/>
                  </a:cubicBezTo>
                  <a:cubicBezTo>
                    <a:pt x="0" y="80"/>
                    <a:pt x="0" y="83"/>
                    <a:pt x="0" y="85"/>
                  </a:cubicBezTo>
                  <a:cubicBezTo>
                    <a:pt x="0" y="87"/>
                    <a:pt x="2" y="87"/>
                    <a:pt x="3" y="86"/>
                  </a:cubicBezTo>
                  <a:lnTo>
                    <a:pt x="26" y="63"/>
                  </a:lnTo>
                  <a:close/>
                </a:path>
              </a:pathLst>
            </a:custGeom>
            <a:solidFill>
              <a:srgbClr val="00B0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00"/>
            <p:cNvSpPr/>
            <p:nvPr/>
          </p:nvSpPr>
          <p:spPr bwMode="auto">
            <a:xfrm>
              <a:off x="5097463" y="3255963"/>
              <a:ext cx="322263" cy="341313"/>
            </a:xfrm>
            <a:custGeom>
              <a:avLst/>
              <a:gdLst>
                <a:gd name="T0" fmla="*/ 1 w 102"/>
                <a:gd name="T1" fmla="*/ 103 h 108"/>
                <a:gd name="T2" fmla="*/ 31 w 102"/>
                <a:gd name="T3" fmla="*/ 108 h 108"/>
                <a:gd name="T4" fmla="*/ 32 w 102"/>
                <a:gd name="T5" fmla="*/ 108 h 108"/>
                <a:gd name="T6" fmla="*/ 102 w 102"/>
                <a:gd name="T7" fmla="*/ 38 h 108"/>
                <a:gd name="T8" fmla="*/ 102 w 102"/>
                <a:gd name="T9" fmla="*/ 37 h 108"/>
                <a:gd name="T10" fmla="*/ 102 w 102"/>
                <a:gd name="T11" fmla="*/ 2 h 108"/>
                <a:gd name="T12" fmla="*/ 100 w 102"/>
                <a:gd name="T13" fmla="*/ 1 h 108"/>
                <a:gd name="T14" fmla="*/ 1 w 102"/>
                <a:gd name="T15" fmla="*/ 100 h 108"/>
                <a:gd name="T16" fmla="*/ 1 w 102"/>
                <a:gd name="T17" fmla="*/ 10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08">
                  <a:moveTo>
                    <a:pt x="1" y="103"/>
                  </a:moveTo>
                  <a:cubicBezTo>
                    <a:pt x="31" y="108"/>
                    <a:pt x="31" y="108"/>
                    <a:pt x="31" y="108"/>
                  </a:cubicBezTo>
                  <a:cubicBezTo>
                    <a:pt x="32" y="108"/>
                    <a:pt x="32" y="108"/>
                    <a:pt x="32" y="10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102" y="1"/>
                    <a:pt x="100" y="0"/>
                    <a:pt x="100" y="1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0" y="101"/>
                    <a:pt x="0" y="103"/>
                    <a:pt x="1" y="103"/>
                  </a:cubicBezTo>
                  <a:close/>
                </a:path>
              </a:pathLst>
            </a:custGeom>
            <a:solidFill>
              <a:srgbClr val="00B0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01"/>
            <p:cNvSpPr/>
            <p:nvPr/>
          </p:nvSpPr>
          <p:spPr bwMode="auto">
            <a:xfrm>
              <a:off x="4859338" y="3408363"/>
              <a:ext cx="323850" cy="339725"/>
            </a:xfrm>
            <a:custGeom>
              <a:avLst/>
              <a:gdLst>
                <a:gd name="T0" fmla="*/ 101 w 103"/>
                <a:gd name="T1" fmla="*/ 5 h 108"/>
                <a:gd name="T2" fmla="*/ 71 w 103"/>
                <a:gd name="T3" fmla="*/ 0 h 108"/>
                <a:gd name="T4" fmla="*/ 70 w 103"/>
                <a:gd name="T5" fmla="*/ 0 h 108"/>
                <a:gd name="T6" fmla="*/ 1 w 103"/>
                <a:gd name="T7" fmla="*/ 70 h 108"/>
                <a:gd name="T8" fmla="*/ 0 w 103"/>
                <a:gd name="T9" fmla="*/ 71 h 108"/>
                <a:gd name="T10" fmla="*/ 0 w 103"/>
                <a:gd name="T11" fmla="*/ 106 h 108"/>
                <a:gd name="T12" fmla="*/ 3 w 103"/>
                <a:gd name="T13" fmla="*/ 107 h 108"/>
                <a:gd name="T14" fmla="*/ 102 w 103"/>
                <a:gd name="T15" fmla="*/ 8 h 108"/>
                <a:gd name="T16" fmla="*/ 101 w 103"/>
                <a:gd name="T17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08">
                  <a:moveTo>
                    <a:pt x="101" y="5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0"/>
                    <a:pt x="0" y="70"/>
                    <a:pt x="0" y="71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2" y="108"/>
                    <a:pt x="3" y="107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3" y="7"/>
                    <a:pt x="102" y="5"/>
                    <a:pt x="101" y="5"/>
                  </a:cubicBezTo>
                  <a:close/>
                </a:path>
              </a:pathLst>
            </a:custGeom>
            <a:solidFill>
              <a:srgbClr val="00B0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02"/>
            <p:cNvSpPr/>
            <p:nvPr/>
          </p:nvSpPr>
          <p:spPr bwMode="auto">
            <a:xfrm>
              <a:off x="5561013" y="3405188"/>
              <a:ext cx="69850" cy="249238"/>
            </a:xfrm>
            <a:custGeom>
              <a:avLst/>
              <a:gdLst>
                <a:gd name="T0" fmla="*/ 7 w 22"/>
                <a:gd name="T1" fmla="*/ 0 h 79"/>
                <a:gd name="T2" fmla="*/ 22 w 22"/>
                <a:gd name="T3" fmla="*/ 0 h 79"/>
                <a:gd name="T4" fmla="*/ 22 w 22"/>
                <a:gd name="T5" fmla="*/ 56 h 79"/>
                <a:gd name="T6" fmla="*/ 0 w 22"/>
                <a:gd name="T7" fmla="*/ 79 h 79"/>
                <a:gd name="T8" fmla="*/ 0 w 22"/>
                <a:gd name="T9" fmla="*/ 64 h 79"/>
                <a:gd name="T10" fmla="*/ 7 w 22"/>
                <a:gd name="T11" fmla="*/ 56 h 79"/>
                <a:gd name="T12" fmla="*/ 7 w 22"/>
                <a:gd name="T1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79">
                  <a:moveTo>
                    <a:pt x="7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71"/>
                    <a:pt x="18" y="79"/>
                    <a:pt x="0" y="79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" y="64"/>
                    <a:pt x="7" y="62"/>
                    <a:pt x="7" y="56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4318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Rectangle 103"/>
            <p:cNvSpPr>
              <a:spLocks noChangeArrowheads="1"/>
            </p:cNvSpPr>
            <p:nvPr/>
          </p:nvSpPr>
          <p:spPr bwMode="auto">
            <a:xfrm>
              <a:off x="5665788" y="3405188"/>
              <a:ext cx="47625" cy="195263"/>
            </a:xfrm>
            <a:prstGeom prst="rect">
              <a:avLst/>
            </a:prstGeom>
            <a:solidFill>
              <a:srgbClr val="44318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04"/>
            <p:cNvSpPr/>
            <p:nvPr/>
          </p:nvSpPr>
          <p:spPr bwMode="auto">
            <a:xfrm>
              <a:off x="5738813" y="3402013"/>
              <a:ext cx="198438" cy="201613"/>
            </a:xfrm>
            <a:custGeom>
              <a:avLst/>
              <a:gdLst>
                <a:gd name="T0" fmla="*/ 35 w 63"/>
                <a:gd name="T1" fmla="*/ 27 h 64"/>
                <a:gd name="T2" fmla="*/ 51 w 63"/>
                <a:gd name="T3" fmla="*/ 27 h 64"/>
                <a:gd name="T4" fmla="*/ 63 w 63"/>
                <a:gd name="T5" fmla="*/ 27 h 64"/>
                <a:gd name="T6" fmla="*/ 63 w 63"/>
                <a:gd name="T7" fmla="*/ 63 h 64"/>
                <a:gd name="T8" fmla="*/ 51 w 63"/>
                <a:gd name="T9" fmla="*/ 63 h 64"/>
                <a:gd name="T10" fmla="*/ 51 w 63"/>
                <a:gd name="T11" fmla="*/ 58 h 64"/>
                <a:gd name="T12" fmla="*/ 32 w 63"/>
                <a:gd name="T13" fmla="*/ 64 h 64"/>
                <a:gd name="T14" fmla="*/ 0 w 63"/>
                <a:gd name="T15" fmla="*/ 32 h 64"/>
                <a:gd name="T16" fmla="*/ 32 w 63"/>
                <a:gd name="T17" fmla="*/ 0 h 64"/>
                <a:gd name="T18" fmla="*/ 53 w 63"/>
                <a:gd name="T19" fmla="*/ 8 h 64"/>
                <a:gd name="T20" fmla="*/ 43 w 63"/>
                <a:gd name="T21" fmla="*/ 17 h 64"/>
                <a:gd name="T22" fmla="*/ 32 w 63"/>
                <a:gd name="T23" fmla="*/ 13 h 64"/>
                <a:gd name="T24" fmla="*/ 19 w 63"/>
                <a:gd name="T25" fmla="*/ 19 h 64"/>
                <a:gd name="T26" fmla="*/ 14 w 63"/>
                <a:gd name="T27" fmla="*/ 32 h 64"/>
                <a:gd name="T28" fmla="*/ 19 w 63"/>
                <a:gd name="T29" fmla="*/ 45 h 64"/>
                <a:gd name="T30" fmla="*/ 32 w 63"/>
                <a:gd name="T31" fmla="*/ 50 h 64"/>
                <a:gd name="T32" fmla="*/ 45 w 63"/>
                <a:gd name="T33" fmla="*/ 45 h 64"/>
                <a:gd name="T34" fmla="*/ 50 w 63"/>
                <a:gd name="T35" fmla="*/ 39 h 64"/>
                <a:gd name="T36" fmla="*/ 35 w 63"/>
                <a:gd name="T37" fmla="*/ 2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3" h="64">
                  <a:moveTo>
                    <a:pt x="35" y="27"/>
                  </a:moveTo>
                  <a:cubicBezTo>
                    <a:pt x="51" y="27"/>
                    <a:pt x="51" y="27"/>
                    <a:pt x="51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45" y="62"/>
                    <a:pt x="39" y="64"/>
                    <a:pt x="32" y="64"/>
                  </a:cubicBezTo>
                  <a:cubicBezTo>
                    <a:pt x="15" y="64"/>
                    <a:pt x="0" y="49"/>
                    <a:pt x="0" y="32"/>
                  </a:cubicBezTo>
                  <a:cubicBezTo>
                    <a:pt x="0" y="14"/>
                    <a:pt x="15" y="0"/>
                    <a:pt x="32" y="0"/>
                  </a:cubicBezTo>
                  <a:cubicBezTo>
                    <a:pt x="40" y="0"/>
                    <a:pt x="47" y="3"/>
                    <a:pt x="53" y="8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0" y="15"/>
                    <a:pt x="36" y="13"/>
                    <a:pt x="32" y="13"/>
                  </a:cubicBezTo>
                  <a:cubicBezTo>
                    <a:pt x="27" y="13"/>
                    <a:pt x="23" y="15"/>
                    <a:pt x="19" y="19"/>
                  </a:cubicBezTo>
                  <a:cubicBezTo>
                    <a:pt x="16" y="22"/>
                    <a:pt x="14" y="27"/>
                    <a:pt x="14" y="32"/>
                  </a:cubicBezTo>
                  <a:cubicBezTo>
                    <a:pt x="14" y="37"/>
                    <a:pt x="16" y="41"/>
                    <a:pt x="19" y="45"/>
                  </a:cubicBezTo>
                  <a:cubicBezTo>
                    <a:pt x="23" y="48"/>
                    <a:pt x="27" y="50"/>
                    <a:pt x="32" y="50"/>
                  </a:cubicBezTo>
                  <a:cubicBezTo>
                    <a:pt x="37" y="50"/>
                    <a:pt x="42" y="48"/>
                    <a:pt x="45" y="45"/>
                  </a:cubicBezTo>
                  <a:cubicBezTo>
                    <a:pt x="46" y="44"/>
                    <a:pt x="49" y="41"/>
                    <a:pt x="50" y="39"/>
                  </a:cubicBezTo>
                  <a:lnTo>
                    <a:pt x="35" y="27"/>
                  </a:lnTo>
                  <a:close/>
                </a:path>
              </a:pathLst>
            </a:custGeom>
            <a:solidFill>
              <a:srgbClr val="44318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05"/>
            <p:cNvSpPr/>
            <p:nvPr/>
          </p:nvSpPr>
          <p:spPr bwMode="auto">
            <a:xfrm>
              <a:off x="5962651" y="3405188"/>
              <a:ext cx="163513" cy="195263"/>
            </a:xfrm>
            <a:custGeom>
              <a:avLst/>
              <a:gdLst>
                <a:gd name="T0" fmla="*/ 26 w 52"/>
                <a:gd name="T1" fmla="*/ 62 h 62"/>
                <a:gd name="T2" fmla="*/ 52 w 52"/>
                <a:gd name="T3" fmla="*/ 35 h 62"/>
                <a:gd name="T4" fmla="*/ 52 w 52"/>
                <a:gd name="T5" fmla="*/ 0 h 62"/>
                <a:gd name="T6" fmla="*/ 39 w 52"/>
                <a:gd name="T7" fmla="*/ 0 h 62"/>
                <a:gd name="T8" fmla="*/ 39 w 52"/>
                <a:gd name="T9" fmla="*/ 35 h 62"/>
                <a:gd name="T10" fmla="*/ 34 w 52"/>
                <a:gd name="T11" fmla="*/ 45 h 62"/>
                <a:gd name="T12" fmla="*/ 26 w 52"/>
                <a:gd name="T13" fmla="*/ 48 h 62"/>
                <a:gd name="T14" fmla="*/ 17 w 52"/>
                <a:gd name="T15" fmla="*/ 45 h 62"/>
                <a:gd name="T16" fmla="*/ 13 w 52"/>
                <a:gd name="T17" fmla="*/ 35 h 62"/>
                <a:gd name="T18" fmla="*/ 13 w 52"/>
                <a:gd name="T19" fmla="*/ 0 h 62"/>
                <a:gd name="T20" fmla="*/ 0 w 52"/>
                <a:gd name="T21" fmla="*/ 0 h 62"/>
                <a:gd name="T22" fmla="*/ 0 w 52"/>
                <a:gd name="T23" fmla="*/ 35 h 62"/>
                <a:gd name="T24" fmla="*/ 26 w 52"/>
                <a:gd name="T2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62">
                  <a:moveTo>
                    <a:pt x="26" y="62"/>
                  </a:moveTo>
                  <a:cubicBezTo>
                    <a:pt x="37" y="62"/>
                    <a:pt x="52" y="53"/>
                    <a:pt x="52" y="35"/>
                  </a:cubicBezTo>
                  <a:cubicBezTo>
                    <a:pt x="52" y="26"/>
                    <a:pt x="52" y="11"/>
                    <a:pt x="5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9" y="39"/>
                    <a:pt x="37" y="42"/>
                    <a:pt x="34" y="45"/>
                  </a:cubicBezTo>
                  <a:cubicBezTo>
                    <a:pt x="32" y="47"/>
                    <a:pt x="28" y="48"/>
                    <a:pt x="26" y="48"/>
                  </a:cubicBezTo>
                  <a:cubicBezTo>
                    <a:pt x="24" y="48"/>
                    <a:pt x="20" y="47"/>
                    <a:pt x="17" y="45"/>
                  </a:cubicBezTo>
                  <a:cubicBezTo>
                    <a:pt x="15" y="42"/>
                    <a:pt x="13" y="39"/>
                    <a:pt x="13" y="3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26"/>
                    <a:pt x="0" y="35"/>
                  </a:cubicBezTo>
                  <a:cubicBezTo>
                    <a:pt x="0" y="53"/>
                    <a:pt x="15" y="62"/>
                    <a:pt x="26" y="62"/>
                  </a:cubicBezTo>
                  <a:close/>
                </a:path>
              </a:pathLst>
            </a:custGeom>
            <a:solidFill>
              <a:srgbClr val="44318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06"/>
            <p:cNvSpPr/>
            <p:nvPr/>
          </p:nvSpPr>
          <p:spPr bwMode="auto">
            <a:xfrm>
              <a:off x="6365876" y="3405188"/>
              <a:ext cx="176213" cy="195263"/>
            </a:xfrm>
            <a:custGeom>
              <a:avLst/>
              <a:gdLst>
                <a:gd name="T0" fmla="*/ 111 w 111"/>
                <a:gd name="T1" fmla="*/ 0 h 123"/>
                <a:gd name="T2" fmla="*/ 111 w 111"/>
                <a:gd name="T3" fmla="*/ 123 h 123"/>
                <a:gd name="T4" fmla="*/ 30 w 111"/>
                <a:gd name="T5" fmla="*/ 63 h 123"/>
                <a:gd name="T6" fmla="*/ 30 w 111"/>
                <a:gd name="T7" fmla="*/ 123 h 123"/>
                <a:gd name="T8" fmla="*/ 0 w 111"/>
                <a:gd name="T9" fmla="*/ 123 h 123"/>
                <a:gd name="T10" fmla="*/ 0 w 111"/>
                <a:gd name="T11" fmla="*/ 0 h 123"/>
                <a:gd name="T12" fmla="*/ 81 w 111"/>
                <a:gd name="T13" fmla="*/ 61 h 123"/>
                <a:gd name="T14" fmla="*/ 81 w 111"/>
                <a:gd name="T15" fmla="*/ 0 h 123"/>
                <a:gd name="T16" fmla="*/ 111 w 111"/>
                <a:gd name="T1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23">
                  <a:moveTo>
                    <a:pt x="111" y="0"/>
                  </a:moveTo>
                  <a:lnTo>
                    <a:pt x="111" y="123"/>
                  </a:lnTo>
                  <a:lnTo>
                    <a:pt x="30" y="63"/>
                  </a:lnTo>
                  <a:lnTo>
                    <a:pt x="30" y="123"/>
                  </a:lnTo>
                  <a:lnTo>
                    <a:pt x="0" y="123"/>
                  </a:lnTo>
                  <a:lnTo>
                    <a:pt x="0" y="0"/>
                  </a:lnTo>
                  <a:lnTo>
                    <a:pt x="81" y="61"/>
                  </a:lnTo>
                  <a:lnTo>
                    <a:pt x="81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44318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07"/>
            <p:cNvSpPr/>
            <p:nvPr/>
          </p:nvSpPr>
          <p:spPr bwMode="auto">
            <a:xfrm>
              <a:off x="6564313" y="3402013"/>
              <a:ext cx="198438" cy="201613"/>
            </a:xfrm>
            <a:custGeom>
              <a:avLst/>
              <a:gdLst>
                <a:gd name="T0" fmla="*/ 35 w 63"/>
                <a:gd name="T1" fmla="*/ 27 h 64"/>
                <a:gd name="T2" fmla="*/ 51 w 63"/>
                <a:gd name="T3" fmla="*/ 27 h 64"/>
                <a:gd name="T4" fmla="*/ 63 w 63"/>
                <a:gd name="T5" fmla="*/ 27 h 64"/>
                <a:gd name="T6" fmla="*/ 63 w 63"/>
                <a:gd name="T7" fmla="*/ 63 h 64"/>
                <a:gd name="T8" fmla="*/ 51 w 63"/>
                <a:gd name="T9" fmla="*/ 63 h 64"/>
                <a:gd name="T10" fmla="*/ 51 w 63"/>
                <a:gd name="T11" fmla="*/ 58 h 64"/>
                <a:gd name="T12" fmla="*/ 32 w 63"/>
                <a:gd name="T13" fmla="*/ 64 h 64"/>
                <a:gd name="T14" fmla="*/ 0 w 63"/>
                <a:gd name="T15" fmla="*/ 32 h 64"/>
                <a:gd name="T16" fmla="*/ 32 w 63"/>
                <a:gd name="T17" fmla="*/ 0 h 64"/>
                <a:gd name="T18" fmla="*/ 53 w 63"/>
                <a:gd name="T19" fmla="*/ 8 h 64"/>
                <a:gd name="T20" fmla="*/ 44 w 63"/>
                <a:gd name="T21" fmla="*/ 17 h 64"/>
                <a:gd name="T22" fmla="*/ 32 w 63"/>
                <a:gd name="T23" fmla="*/ 13 h 64"/>
                <a:gd name="T24" fmla="*/ 19 w 63"/>
                <a:gd name="T25" fmla="*/ 19 h 64"/>
                <a:gd name="T26" fmla="*/ 14 w 63"/>
                <a:gd name="T27" fmla="*/ 32 h 64"/>
                <a:gd name="T28" fmla="*/ 19 w 63"/>
                <a:gd name="T29" fmla="*/ 45 h 64"/>
                <a:gd name="T30" fmla="*/ 32 w 63"/>
                <a:gd name="T31" fmla="*/ 50 h 64"/>
                <a:gd name="T32" fmla="*/ 45 w 63"/>
                <a:gd name="T33" fmla="*/ 45 h 64"/>
                <a:gd name="T34" fmla="*/ 50 w 63"/>
                <a:gd name="T35" fmla="*/ 39 h 64"/>
                <a:gd name="T36" fmla="*/ 35 w 63"/>
                <a:gd name="T37" fmla="*/ 2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3" h="64">
                  <a:moveTo>
                    <a:pt x="35" y="27"/>
                  </a:moveTo>
                  <a:cubicBezTo>
                    <a:pt x="51" y="27"/>
                    <a:pt x="51" y="27"/>
                    <a:pt x="51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46" y="62"/>
                    <a:pt x="39" y="64"/>
                    <a:pt x="32" y="64"/>
                  </a:cubicBezTo>
                  <a:cubicBezTo>
                    <a:pt x="15" y="64"/>
                    <a:pt x="0" y="49"/>
                    <a:pt x="0" y="32"/>
                  </a:cubicBezTo>
                  <a:cubicBezTo>
                    <a:pt x="0" y="14"/>
                    <a:pt x="15" y="0"/>
                    <a:pt x="32" y="0"/>
                  </a:cubicBezTo>
                  <a:cubicBezTo>
                    <a:pt x="40" y="0"/>
                    <a:pt x="47" y="3"/>
                    <a:pt x="53" y="8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0" y="15"/>
                    <a:pt x="36" y="13"/>
                    <a:pt x="32" y="13"/>
                  </a:cubicBezTo>
                  <a:cubicBezTo>
                    <a:pt x="27" y="13"/>
                    <a:pt x="23" y="15"/>
                    <a:pt x="19" y="19"/>
                  </a:cubicBezTo>
                  <a:cubicBezTo>
                    <a:pt x="16" y="22"/>
                    <a:pt x="14" y="27"/>
                    <a:pt x="14" y="32"/>
                  </a:cubicBezTo>
                  <a:cubicBezTo>
                    <a:pt x="14" y="37"/>
                    <a:pt x="16" y="41"/>
                    <a:pt x="19" y="45"/>
                  </a:cubicBezTo>
                  <a:cubicBezTo>
                    <a:pt x="23" y="48"/>
                    <a:pt x="27" y="50"/>
                    <a:pt x="32" y="50"/>
                  </a:cubicBezTo>
                  <a:cubicBezTo>
                    <a:pt x="37" y="50"/>
                    <a:pt x="42" y="48"/>
                    <a:pt x="45" y="45"/>
                  </a:cubicBezTo>
                  <a:cubicBezTo>
                    <a:pt x="46" y="44"/>
                    <a:pt x="49" y="41"/>
                    <a:pt x="50" y="39"/>
                  </a:cubicBezTo>
                  <a:lnTo>
                    <a:pt x="35" y="27"/>
                  </a:lnTo>
                  <a:close/>
                </a:path>
              </a:pathLst>
            </a:custGeom>
            <a:solidFill>
              <a:srgbClr val="44318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08"/>
            <p:cNvSpPr>
              <a:spLocks noEditPoints="1"/>
            </p:cNvSpPr>
            <p:nvPr/>
          </p:nvSpPr>
          <p:spPr bwMode="auto">
            <a:xfrm>
              <a:off x="6129338" y="3398838"/>
              <a:ext cx="217488" cy="201613"/>
            </a:xfrm>
            <a:custGeom>
              <a:avLst/>
              <a:gdLst>
                <a:gd name="T0" fmla="*/ 69 w 137"/>
                <a:gd name="T1" fmla="*/ 0 h 127"/>
                <a:gd name="T2" fmla="*/ 0 w 137"/>
                <a:gd name="T3" fmla="*/ 127 h 127"/>
                <a:gd name="T4" fmla="*/ 34 w 137"/>
                <a:gd name="T5" fmla="*/ 127 h 127"/>
                <a:gd name="T6" fmla="*/ 46 w 137"/>
                <a:gd name="T7" fmla="*/ 105 h 127"/>
                <a:gd name="T8" fmla="*/ 91 w 137"/>
                <a:gd name="T9" fmla="*/ 105 h 127"/>
                <a:gd name="T10" fmla="*/ 103 w 137"/>
                <a:gd name="T11" fmla="*/ 127 h 127"/>
                <a:gd name="T12" fmla="*/ 137 w 137"/>
                <a:gd name="T13" fmla="*/ 127 h 127"/>
                <a:gd name="T14" fmla="*/ 69 w 137"/>
                <a:gd name="T15" fmla="*/ 0 h 127"/>
                <a:gd name="T16" fmla="*/ 57 w 137"/>
                <a:gd name="T17" fmla="*/ 81 h 127"/>
                <a:gd name="T18" fmla="*/ 69 w 137"/>
                <a:gd name="T19" fmla="*/ 59 h 127"/>
                <a:gd name="T20" fmla="*/ 79 w 137"/>
                <a:gd name="T21" fmla="*/ 81 h 127"/>
                <a:gd name="T22" fmla="*/ 57 w 137"/>
                <a:gd name="T23" fmla="*/ 81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127">
                  <a:moveTo>
                    <a:pt x="69" y="0"/>
                  </a:moveTo>
                  <a:lnTo>
                    <a:pt x="0" y="127"/>
                  </a:lnTo>
                  <a:lnTo>
                    <a:pt x="34" y="127"/>
                  </a:lnTo>
                  <a:lnTo>
                    <a:pt x="46" y="105"/>
                  </a:lnTo>
                  <a:lnTo>
                    <a:pt x="91" y="105"/>
                  </a:lnTo>
                  <a:lnTo>
                    <a:pt x="103" y="127"/>
                  </a:lnTo>
                  <a:lnTo>
                    <a:pt x="137" y="127"/>
                  </a:lnTo>
                  <a:lnTo>
                    <a:pt x="69" y="0"/>
                  </a:lnTo>
                  <a:close/>
                  <a:moveTo>
                    <a:pt x="57" y="81"/>
                  </a:moveTo>
                  <a:lnTo>
                    <a:pt x="69" y="59"/>
                  </a:lnTo>
                  <a:lnTo>
                    <a:pt x="79" y="81"/>
                  </a:lnTo>
                  <a:lnTo>
                    <a:pt x="57" y="81"/>
                  </a:lnTo>
                  <a:close/>
                </a:path>
              </a:pathLst>
            </a:custGeom>
            <a:solidFill>
              <a:srgbClr val="44318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9"/>
            <p:cNvSpPr/>
            <p:nvPr/>
          </p:nvSpPr>
          <p:spPr bwMode="auto">
            <a:xfrm>
              <a:off x="4464051" y="2114551"/>
              <a:ext cx="3267075" cy="434975"/>
            </a:xfrm>
            <a:custGeom>
              <a:avLst/>
              <a:gdLst>
                <a:gd name="T0" fmla="*/ 1016 w 1036"/>
                <a:gd name="T1" fmla="*/ 138 h 138"/>
                <a:gd name="T2" fmla="*/ 20 w 1036"/>
                <a:gd name="T3" fmla="*/ 138 h 138"/>
                <a:gd name="T4" fmla="*/ 0 w 1036"/>
                <a:gd name="T5" fmla="*/ 118 h 138"/>
                <a:gd name="T6" fmla="*/ 0 w 1036"/>
                <a:gd name="T7" fmla="*/ 19 h 138"/>
                <a:gd name="T8" fmla="*/ 20 w 1036"/>
                <a:gd name="T9" fmla="*/ 0 h 138"/>
                <a:gd name="T10" fmla="*/ 1016 w 1036"/>
                <a:gd name="T11" fmla="*/ 0 h 138"/>
                <a:gd name="T12" fmla="*/ 1036 w 1036"/>
                <a:gd name="T13" fmla="*/ 19 h 138"/>
                <a:gd name="T14" fmla="*/ 1036 w 1036"/>
                <a:gd name="T15" fmla="*/ 118 h 138"/>
                <a:gd name="T16" fmla="*/ 1016 w 1036"/>
                <a:gd name="T17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6" h="138">
                  <a:moveTo>
                    <a:pt x="1016" y="138"/>
                  </a:moveTo>
                  <a:cubicBezTo>
                    <a:pt x="20" y="138"/>
                    <a:pt x="20" y="138"/>
                    <a:pt x="20" y="138"/>
                  </a:cubicBezTo>
                  <a:cubicBezTo>
                    <a:pt x="9" y="138"/>
                    <a:pt x="0" y="129"/>
                    <a:pt x="0" y="1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016" y="0"/>
                    <a:pt x="1016" y="0"/>
                    <a:pt x="1016" y="0"/>
                  </a:cubicBezTo>
                  <a:cubicBezTo>
                    <a:pt x="1027" y="0"/>
                    <a:pt x="1036" y="9"/>
                    <a:pt x="1036" y="19"/>
                  </a:cubicBezTo>
                  <a:cubicBezTo>
                    <a:pt x="1036" y="118"/>
                    <a:pt x="1036" y="118"/>
                    <a:pt x="1036" y="118"/>
                  </a:cubicBezTo>
                  <a:cubicBezTo>
                    <a:pt x="1036" y="129"/>
                    <a:pt x="1027" y="138"/>
                    <a:pt x="1016" y="138"/>
                  </a:cubicBezTo>
                  <a:close/>
                </a:path>
              </a:pathLst>
            </a:custGeom>
            <a:solidFill>
              <a:srgbClr val="44318F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极光大数据平台</a:t>
              </a:r>
            </a:p>
          </p:txBody>
        </p:sp>
        <p:sp>
          <p:nvSpPr>
            <p:cNvPr id="45" name="Freeform 121"/>
            <p:cNvSpPr/>
            <p:nvPr/>
          </p:nvSpPr>
          <p:spPr bwMode="auto">
            <a:xfrm>
              <a:off x="8512176" y="2903538"/>
              <a:ext cx="898525" cy="1198563"/>
            </a:xfrm>
            <a:custGeom>
              <a:avLst/>
              <a:gdLst>
                <a:gd name="T0" fmla="*/ 265 w 285"/>
                <a:gd name="T1" fmla="*/ 380 h 380"/>
                <a:gd name="T2" fmla="*/ 19 w 285"/>
                <a:gd name="T3" fmla="*/ 380 h 380"/>
                <a:gd name="T4" fmla="*/ 0 w 285"/>
                <a:gd name="T5" fmla="*/ 361 h 380"/>
                <a:gd name="T6" fmla="*/ 0 w 285"/>
                <a:gd name="T7" fmla="*/ 19 h 380"/>
                <a:gd name="T8" fmla="*/ 19 w 285"/>
                <a:gd name="T9" fmla="*/ 0 h 380"/>
                <a:gd name="T10" fmla="*/ 265 w 285"/>
                <a:gd name="T11" fmla="*/ 0 h 380"/>
                <a:gd name="T12" fmla="*/ 285 w 285"/>
                <a:gd name="T13" fmla="*/ 19 h 380"/>
                <a:gd name="T14" fmla="*/ 285 w 285"/>
                <a:gd name="T15" fmla="*/ 361 h 380"/>
                <a:gd name="T16" fmla="*/ 265 w 285"/>
                <a:gd name="T17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380">
                  <a:moveTo>
                    <a:pt x="265" y="380"/>
                  </a:moveTo>
                  <a:cubicBezTo>
                    <a:pt x="19" y="380"/>
                    <a:pt x="19" y="380"/>
                    <a:pt x="19" y="380"/>
                  </a:cubicBezTo>
                  <a:cubicBezTo>
                    <a:pt x="8" y="380"/>
                    <a:pt x="0" y="371"/>
                    <a:pt x="0" y="36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76" y="0"/>
                    <a:pt x="285" y="9"/>
                    <a:pt x="285" y="19"/>
                  </a:cubicBezTo>
                  <a:cubicBezTo>
                    <a:pt x="285" y="361"/>
                    <a:pt x="285" y="361"/>
                    <a:pt x="285" y="361"/>
                  </a:cubicBezTo>
                  <a:cubicBezTo>
                    <a:pt x="285" y="371"/>
                    <a:pt x="276" y="380"/>
                    <a:pt x="265" y="380"/>
                  </a:cubicBez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Rectangle 122"/>
            <p:cNvSpPr>
              <a:spLocks noChangeArrowheads="1"/>
            </p:cNvSpPr>
            <p:nvPr/>
          </p:nvSpPr>
          <p:spPr bwMode="auto">
            <a:xfrm>
              <a:off x="8736013" y="3243263"/>
              <a:ext cx="312738" cy="3175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精</a:t>
              </a:r>
              <a:endParaRPr kumimoji="0" 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123"/>
            <p:cNvSpPr>
              <a:spLocks noChangeArrowheads="1"/>
            </p:cNvSpPr>
            <p:nvPr/>
          </p:nvSpPr>
          <p:spPr bwMode="auto">
            <a:xfrm>
              <a:off x="8978901" y="3243263"/>
              <a:ext cx="255588" cy="3175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准</a:t>
              </a:r>
              <a:endParaRPr kumimoji="0" 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124"/>
            <p:cNvSpPr>
              <a:spLocks noChangeArrowheads="1"/>
            </p:cNvSpPr>
            <p:nvPr/>
          </p:nvSpPr>
          <p:spPr bwMode="auto">
            <a:xfrm>
              <a:off x="8739188" y="3508376"/>
              <a:ext cx="265113" cy="3175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营</a:t>
              </a:r>
              <a:endParaRPr kumimoji="0" 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125"/>
            <p:cNvSpPr>
              <a:spLocks noChangeArrowheads="1"/>
            </p:cNvSpPr>
            <p:nvPr/>
          </p:nvSpPr>
          <p:spPr bwMode="auto">
            <a:xfrm>
              <a:off x="8975726" y="3508376"/>
              <a:ext cx="169863" cy="3175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6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销</a:t>
              </a:r>
              <a:endParaRPr kumimoji="0" 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Oval 239"/>
            <p:cNvSpPr>
              <a:spLocks noChangeArrowheads="1"/>
            </p:cNvSpPr>
            <p:nvPr/>
          </p:nvSpPr>
          <p:spPr bwMode="auto">
            <a:xfrm>
              <a:off x="7645401" y="3449638"/>
              <a:ext cx="85725" cy="8413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240"/>
            <p:cNvSpPr>
              <a:spLocks noChangeArrowheads="1"/>
            </p:cNvSpPr>
            <p:nvPr/>
          </p:nvSpPr>
          <p:spPr bwMode="auto">
            <a:xfrm>
              <a:off x="6056313" y="2949576"/>
              <a:ext cx="82550" cy="8572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241"/>
            <p:cNvSpPr>
              <a:spLocks noChangeArrowheads="1"/>
            </p:cNvSpPr>
            <p:nvPr/>
          </p:nvSpPr>
          <p:spPr bwMode="auto">
            <a:xfrm>
              <a:off x="6056313" y="3968751"/>
              <a:ext cx="82550" cy="8572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Line 6"/>
            <p:cNvSpPr>
              <a:spLocks noChangeShapeType="1"/>
            </p:cNvSpPr>
            <p:nvPr/>
          </p:nvSpPr>
          <p:spPr bwMode="auto">
            <a:xfrm flipH="1" flipV="1">
              <a:off x="2114601" y="3487743"/>
              <a:ext cx="2349172" cy="11901"/>
            </a:xfrm>
            <a:prstGeom prst="line">
              <a:avLst/>
            </a:prstGeom>
            <a:noFill/>
            <a:ln w="12700" cap="flat">
              <a:solidFill>
                <a:srgbClr val="56B879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54" name="Line 9"/>
            <p:cNvSpPr>
              <a:spLocks noChangeShapeType="1"/>
            </p:cNvSpPr>
            <p:nvPr/>
          </p:nvSpPr>
          <p:spPr bwMode="auto">
            <a:xfrm flipH="1">
              <a:off x="1534989" y="2974383"/>
              <a:ext cx="14122" cy="1846444"/>
            </a:xfrm>
            <a:prstGeom prst="line">
              <a:avLst/>
            </a:prstGeom>
            <a:noFill/>
            <a:ln w="12700" cap="flat">
              <a:solidFill>
                <a:srgbClr val="56B879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600" b="1"/>
            </a:p>
          </p:txBody>
        </p:sp>
        <p:sp>
          <p:nvSpPr>
            <p:cNvPr id="55" name="Freeform 18"/>
            <p:cNvSpPr/>
            <p:nvPr/>
          </p:nvSpPr>
          <p:spPr bwMode="auto">
            <a:xfrm>
              <a:off x="956604" y="2864387"/>
              <a:ext cx="1157997" cy="341828"/>
            </a:xfrm>
            <a:custGeom>
              <a:avLst/>
              <a:gdLst>
                <a:gd name="T0" fmla="*/ 460 w 475"/>
                <a:gd name="T1" fmla="*/ 104 h 104"/>
                <a:gd name="T2" fmla="*/ 14 w 475"/>
                <a:gd name="T3" fmla="*/ 104 h 104"/>
                <a:gd name="T4" fmla="*/ 0 w 475"/>
                <a:gd name="T5" fmla="*/ 89 h 104"/>
                <a:gd name="T6" fmla="*/ 0 w 475"/>
                <a:gd name="T7" fmla="*/ 14 h 104"/>
                <a:gd name="T8" fmla="*/ 14 w 475"/>
                <a:gd name="T9" fmla="*/ 0 h 104"/>
                <a:gd name="T10" fmla="*/ 460 w 475"/>
                <a:gd name="T11" fmla="*/ 0 h 104"/>
                <a:gd name="T12" fmla="*/ 475 w 475"/>
                <a:gd name="T13" fmla="*/ 14 h 104"/>
                <a:gd name="T14" fmla="*/ 475 w 475"/>
                <a:gd name="T15" fmla="*/ 89 h 104"/>
                <a:gd name="T16" fmla="*/ 460 w 475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5" h="104">
                  <a:moveTo>
                    <a:pt x="460" y="104"/>
                  </a:moveTo>
                  <a:cubicBezTo>
                    <a:pt x="14" y="104"/>
                    <a:pt x="14" y="104"/>
                    <a:pt x="14" y="104"/>
                  </a:cubicBezTo>
                  <a:cubicBezTo>
                    <a:pt x="6" y="104"/>
                    <a:pt x="0" y="97"/>
                    <a:pt x="0" y="8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60" y="0"/>
                    <a:pt x="460" y="0"/>
                    <a:pt x="460" y="0"/>
                  </a:cubicBezTo>
                  <a:cubicBezTo>
                    <a:pt x="468" y="0"/>
                    <a:pt x="475" y="6"/>
                    <a:pt x="475" y="14"/>
                  </a:cubicBezTo>
                  <a:cubicBezTo>
                    <a:pt x="475" y="89"/>
                    <a:pt x="475" y="89"/>
                    <a:pt x="475" y="89"/>
                  </a:cubicBezTo>
                  <a:cubicBezTo>
                    <a:pt x="475" y="97"/>
                    <a:pt x="468" y="104"/>
                    <a:pt x="460" y="1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EB56D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algn="ctr"/>
              <a:r>
                <a:rPr lang="en-US" altLang="zh-CN" sz="900" b="1" dirty="0" err="1">
                  <a:solidFill>
                    <a:srgbClr val="56B879"/>
                  </a:solidFill>
                </a:rPr>
                <a:t>iAPP</a:t>
              </a:r>
              <a:endParaRPr lang="zh-CN" altLang="en-US" sz="900" b="1" dirty="0">
                <a:solidFill>
                  <a:srgbClr val="56B879"/>
                </a:solidFill>
              </a:endParaRPr>
            </a:p>
          </p:txBody>
        </p:sp>
        <p:sp>
          <p:nvSpPr>
            <p:cNvPr id="56" name="Freeform 19"/>
            <p:cNvSpPr/>
            <p:nvPr/>
          </p:nvSpPr>
          <p:spPr bwMode="auto">
            <a:xfrm>
              <a:off x="956604" y="4744294"/>
              <a:ext cx="1157997" cy="343487"/>
            </a:xfrm>
            <a:custGeom>
              <a:avLst/>
              <a:gdLst>
                <a:gd name="T0" fmla="*/ 460 w 475"/>
                <a:gd name="T1" fmla="*/ 104 h 104"/>
                <a:gd name="T2" fmla="*/ 14 w 475"/>
                <a:gd name="T3" fmla="*/ 104 h 104"/>
                <a:gd name="T4" fmla="*/ 0 w 475"/>
                <a:gd name="T5" fmla="*/ 89 h 104"/>
                <a:gd name="T6" fmla="*/ 0 w 475"/>
                <a:gd name="T7" fmla="*/ 14 h 104"/>
                <a:gd name="T8" fmla="*/ 14 w 475"/>
                <a:gd name="T9" fmla="*/ 0 h 104"/>
                <a:gd name="T10" fmla="*/ 460 w 475"/>
                <a:gd name="T11" fmla="*/ 0 h 104"/>
                <a:gd name="T12" fmla="*/ 475 w 475"/>
                <a:gd name="T13" fmla="*/ 14 h 104"/>
                <a:gd name="T14" fmla="*/ 475 w 475"/>
                <a:gd name="T15" fmla="*/ 89 h 104"/>
                <a:gd name="T16" fmla="*/ 460 w 475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5" h="104">
                  <a:moveTo>
                    <a:pt x="460" y="104"/>
                  </a:moveTo>
                  <a:cubicBezTo>
                    <a:pt x="14" y="104"/>
                    <a:pt x="14" y="104"/>
                    <a:pt x="14" y="104"/>
                  </a:cubicBezTo>
                  <a:cubicBezTo>
                    <a:pt x="6" y="104"/>
                    <a:pt x="0" y="97"/>
                    <a:pt x="0" y="8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60" y="0"/>
                    <a:pt x="460" y="0"/>
                    <a:pt x="460" y="0"/>
                  </a:cubicBezTo>
                  <a:cubicBezTo>
                    <a:pt x="468" y="0"/>
                    <a:pt x="475" y="6"/>
                    <a:pt x="475" y="14"/>
                  </a:cubicBezTo>
                  <a:cubicBezTo>
                    <a:pt x="475" y="89"/>
                    <a:pt x="475" y="89"/>
                    <a:pt x="475" y="89"/>
                  </a:cubicBezTo>
                  <a:cubicBezTo>
                    <a:pt x="475" y="97"/>
                    <a:pt x="468" y="104"/>
                    <a:pt x="460" y="1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EB56D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algn="ctr"/>
              <a:r>
                <a:rPr lang="zh-CN" altLang="en-US" sz="900" b="1" dirty="0">
                  <a:solidFill>
                    <a:srgbClr val="56B879"/>
                  </a:solidFill>
                </a:rPr>
                <a:t>定制化分析</a:t>
              </a:r>
            </a:p>
          </p:txBody>
        </p:sp>
        <p:sp>
          <p:nvSpPr>
            <p:cNvPr id="57" name="Freeform 20"/>
            <p:cNvSpPr/>
            <p:nvPr/>
          </p:nvSpPr>
          <p:spPr bwMode="auto">
            <a:xfrm>
              <a:off x="956604" y="4273950"/>
              <a:ext cx="1157997" cy="341828"/>
            </a:xfrm>
            <a:custGeom>
              <a:avLst/>
              <a:gdLst>
                <a:gd name="T0" fmla="*/ 460 w 475"/>
                <a:gd name="T1" fmla="*/ 104 h 104"/>
                <a:gd name="T2" fmla="*/ 14 w 475"/>
                <a:gd name="T3" fmla="*/ 104 h 104"/>
                <a:gd name="T4" fmla="*/ 0 w 475"/>
                <a:gd name="T5" fmla="*/ 90 h 104"/>
                <a:gd name="T6" fmla="*/ 0 w 475"/>
                <a:gd name="T7" fmla="*/ 15 h 104"/>
                <a:gd name="T8" fmla="*/ 14 w 475"/>
                <a:gd name="T9" fmla="*/ 0 h 104"/>
                <a:gd name="T10" fmla="*/ 460 w 475"/>
                <a:gd name="T11" fmla="*/ 0 h 104"/>
                <a:gd name="T12" fmla="*/ 475 w 475"/>
                <a:gd name="T13" fmla="*/ 15 h 104"/>
                <a:gd name="T14" fmla="*/ 475 w 475"/>
                <a:gd name="T15" fmla="*/ 90 h 104"/>
                <a:gd name="T16" fmla="*/ 460 w 475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5" h="104">
                  <a:moveTo>
                    <a:pt x="460" y="104"/>
                  </a:moveTo>
                  <a:cubicBezTo>
                    <a:pt x="14" y="104"/>
                    <a:pt x="14" y="104"/>
                    <a:pt x="14" y="104"/>
                  </a:cubicBezTo>
                  <a:cubicBezTo>
                    <a:pt x="6" y="104"/>
                    <a:pt x="0" y="98"/>
                    <a:pt x="0" y="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460" y="0"/>
                    <a:pt x="460" y="0"/>
                    <a:pt x="460" y="0"/>
                  </a:cubicBezTo>
                  <a:cubicBezTo>
                    <a:pt x="468" y="0"/>
                    <a:pt x="475" y="7"/>
                    <a:pt x="475" y="15"/>
                  </a:cubicBezTo>
                  <a:cubicBezTo>
                    <a:pt x="475" y="90"/>
                    <a:pt x="475" y="90"/>
                    <a:pt x="475" y="90"/>
                  </a:cubicBezTo>
                  <a:cubicBezTo>
                    <a:pt x="475" y="98"/>
                    <a:pt x="468" y="104"/>
                    <a:pt x="460" y="1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EB56D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algn="ctr"/>
              <a:r>
                <a:rPr lang="zh-CN" altLang="en-US" sz="900" b="1" dirty="0">
                  <a:solidFill>
                    <a:srgbClr val="56B879"/>
                  </a:solidFill>
                </a:rPr>
                <a:t>行业研究</a:t>
              </a:r>
            </a:p>
          </p:txBody>
        </p:sp>
        <p:sp>
          <p:nvSpPr>
            <p:cNvPr id="58" name="Freeform 21"/>
            <p:cNvSpPr/>
            <p:nvPr/>
          </p:nvSpPr>
          <p:spPr bwMode="auto">
            <a:xfrm>
              <a:off x="956604" y="3804155"/>
              <a:ext cx="1157997" cy="343487"/>
            </a:xfrm>
            <a:custGeom>
              <a:avLst/>
              <a:gdLst>
                <a:gd name="T0" fmla="*/ 460 w 475"/>
                <a:gd name="T1" fmla="*/ 104 h 104"/>
                <a:gd name="T2" fmla="*/ 14 w 475"/>
                <a:gd name="T3" fmla="*/ 104 h 104"/>
                <a:gd name="T4" fmla="*/ 0 w 475"/>
                <a:gd name="T5" fmla="*/ 89 h 104"/>
                <a:gd name="T6" fmla="*/ 0 w 475"/>
                <a:gd name="T7" fmla="*/ 14 h 104"/>
                <a:gd name="T8" fmla="*/ 14 w 475"/>
                <a:gd name="T9" fmla="*/ 0 h 104"/>
                <a:gd name="T10" fmla="*/ 460 w 475"/>
                <a:gd name="T11" fmla="*/ 0 h 104"/>
                <a:gd name="T12" fmla="*/ 475 w 475"/>
                <a:gd name="T13" fmla="*/ 14 h 104"/>
                <a:gd name="T14" fmla="*/ 475 w 475"/>
                <a:gd name="T15" fmla="*/ 89 h 104"/>
                <a:gd name="T16" fmla="*/ 460 w 475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5" h="104">
                  <a:moveTo>
                    <a:pt x="460" y="104"/>
                  </a:moveTo>
                  <a:cubicBezTo>
                    <a:pt x="14" y="104"/>
                    <a:pt x="14" y="104"/>
                    <a:pt x="14" y="104"/>
                  </a:cubicBezTo>
                  <a:cubicBezTo>
                    <a:pt x="6" y="104"/>
                    <a:pt x="0" y="97"/>
                    <a:pt x="0" y="8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60" y="0"/>
                    <a:pt x="460" y="0"/>
                    <a:pt x="460" y="0"/>
                  </a:cubicBezTo>
                  <a:cubicBezTo>
                    <a:pt x="468" y="0"/>
                    <a:pt x="475" y="6"/>
                    <a:pt x="475" y="14"/>
                  </a:cubicBezTo>
                  <a:cubicBezTo>
                    <a:pt x="475" y="89"/>
                    <a:pt x="475" y="89"/>
                    <a:pt x="475" y="89"/>
                  </a:cubicBezTo>
                  <a:cubicBezTo>
                    <a:pt x="475" y="97"/>
                    <a:pt x="468" y="104"/>
                    <a:pt x="460" y="1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EB56D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algn="ctr"/>
              <a:r>
                <a:rPr lang="zh-CN" altLang="en-US" sz="900" b="1" dirty="0">
                  <a:solidFill>
                    <a:srgbClr val="56B879"/>
                  </a:solidFill>
                </a:rPr>
                <a:t>商业地理</a:t>
              </a:r>
            </a:p>
          </p:txBody>
        </p:sp>
        <p:sp>
          <p:nvSpPr>
            <p:cNvPr id="59" name="Freeform 22"/>
            <p:cNvSpPr/>
            <p:nvPr/>
          </p:nvSpPr>
          <p:spPr bwMode="auto">
            <a:xfrm>
              <a:off x="956604" y="3332152"/>
              <a:ext cx="1157997" cy="343487"/>
            </a:xfrm>
            <a:custGeom>
              <a:avLst/>
              <a:gdLst>
                <a:gd name="T0" fmla="*/ 460 w 475"/>
                <a:gd name="T1" fmla="*/ 104 h 104"/>
                <a:gd name="T2" fmla="*/ 14 w 475"/>
                <a:gd name="T3" fmla="*/ 104 h 104"/>
                <a:gd name="T4" fmla="*/ 0 w 475"/>
                <a:gd name="T5" fmla="*/ 90 h 104"/>
                <a:gd name="T6" fmla="*/ 0 w 475"/>
                <a:gd name="T7" fmla="*/ 15 h 104"/>
                <a:gd name="T8" fmla="*/ 14 w 475"/>
                <a:gd name="T9" fmla="*/ 0 h 104"/>
                <a:gd name="T10" fmla="*/ 460 w 475"/>
                <a:gd name="T11" fmla="*/ 0 h 104"/>
                <a:gd name="T12" fmla="*/ 475 w 475"/>
                <a:gd name="T13" fmla="*/ 15 h 104"/>
                <a:gd name="T14" fmla="*/ 475 w 475"/>
                <a:gd name="T15" fmla="*/ 90 h 104"/>
                <a:gd name="T16" fmla="*/ 460 w 475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5" h="104">
                  <a:moveTo>
                    <a:pt x="460" y="104"/>
                  </a:moveTo>
                  <a:cubicBezTo>
                    <a:pt x="14" y="104"/>
                    <a:pt x="14" y="104"/>
                    <a:pt x="14" y="104"/>
                  </a:cubicBezTo>
                  <a:cubicBezTo>
                    <a:pt x="6" y="104"/>
                    <a:pt x="0" y="98"/>
                    <a:pt x="0" y="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460" y="0"/>
                    <a:pt x="460" y="0"/>
                    <a:pt x="460" y="0"/>
                  </a:cubicBezTo>
                  <a:cubicBezTo>
                    <a:pt x="468" y="0"/>
                    <a:pt x="475" y="7"/>
                    <a:pt x="475" y="15"/>
                  </a:cubicBezTo>
                  <a:cubicBezTo>
                    <a:pt x="475" y="90"/>
                    <a:pt x="475" y="90"/>
                    <a:pt x="475" y="90"/>
                  </a:cubicBezTo>
                  <a:cubicBezTo>
                    <a:pt x="475" y="98"/>
                    <a:pt x="468" y="104"/>
                    <a:pt x="460" y="1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EB56D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algn="ctr"/>
              <a:r>
                <a:rPr lang="zh-CN" altLang="en-US" sz="900" b="1" dirty="0">
                  <a:solidFill>
                    <a:srgbClr val="56B879"/>
                  </a:solidFill>
                </a:rPr>
                <a:t>金融风控</a:t>
              </a:r>
            </a:p>
          </p:txBody>
        </p:sp>
        <p:sp>
          <p:nvSpPr>
            <p:cNvPr id="60" name="Freeform 115"/>
            <p:cNvSpPr/>
            <p:nvPr/>
          </p:nvSpPr>
          <p:spPr bwMode="auto">
            <a:xfrm>
              <a:off x="2707285" y="2863755"/>
              <a:ext cx="945553" cy="1197198"/>
            </a:xfrm>
            <a:custGeom>
              <a:avLst/>
              <a:gdLst>
                <a:gd name="T0" fmla="*/ 265 w 284"/>
                <a:gd name="T1" fmla="*/ 380 h 380"/>
                <a:gd name="T2" fmla="*/ 19 w 284"/>
                <a:gd name="T3" fmla="*/ 380 h 380"/>
                <a:gd name="T4" fmla="*/ 0 w 284"/>
                <a:gd name="T5" fmla="*/ 361 h 380"/>
                <a:gd name="T6" fmla="*/ 0 w 284"/>
                <a:gd name="T7" fmla="*/ 19 h 380"/>
                <a:gd name="T8" fmla="*/ 19 w 284"/>
                <a:gd name="T9" fmla="*/ 0 h 380"/>
                <a:gd name="T10" fmla="*/ 265 w 284"/>
                <a:gd name="T11" fmla="*/ 0 h 380"/>
                <a:gd name="T12" fmla="*/ 284 w 284"/>
                <a:gd name="T13" fmla="*/ 19 h 380"/>
                <a:gd name="T14" fmla="*/ 284 w 284"/>
                <a:gd name="T15" fmla="*/ 361 h 380"/>
                <a:gd name="T16" fmla="*/ 265 w 284"/>
                <a:gd name="T17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" h="380">
                  <a:moveTo>
                    <a:pt x="265" y="380"/>
                  </a:moveTo>
                  <a:cubicBezTo>
                    <a:pt x="19" y="380"/>
                    <a:pt x="19" y="380"/>
                    <a:pt x="19" y="380"/>
                  </a:cubicBezTo>
                  <a:cubicBezTo>
                    <a:pt x="8" y="380"/>
                    <a:pt x="0" y="371"/>
                    <a:pt x="0" y="36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76" y="0"/>
                    <a:pt x="284" y="9"/>
                    <a:pt x="284" y="19"/>
                  </a:cubicBezTo>
                  <a:cubicBezTo>
                    <a:pt x="284" y="361"/>
                    <a:pt x="284" y="361"/>
                    <a:pt x="284" y="361"/>
                  </a:cubicBezTo>
                  <a:cubicBezTo>
                    <a:pt x="284" y="371"/>
                    <a:pt x="276" y="380"/>
                    <a:pt x="265" y="38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rgbClr val="67BF86"/>
              </a:solidFill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数据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产品</a:t>
              </a:r>
            </a:p>
          </p:txBody>
        </p:sp>
        <p:sp>
          <p:nvSpPr>
            <p:cNvPr id="61" name="Oval 241"/>
            <p:cNvSpPr>
              <a:spLocks noChangeArrowheads="1"/>
            </p:cNvSpPr>
            <p:nvPr/>
          </p:nvSpPr>
          <p:spPr bwMode="auto">
            <a:xfrm>
              <a:off x="4466830" y="3456781"/>
              <a:ext cx="82550" cy="8572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Part II</a:t>
            </a:r>
            <a:br>
              <a:rPr lang="en-US" altLang="zh-CN" dirty="0" smtClean="0"/>
            </a:br>
            <a:r>
              <a:rPr lang="zh-CN" altLang="en-US" dirty="0" smtClean="0"/>
              <a:t>统计的演进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统计的演进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54014" y="55704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28" name="AutoShape 4" descr="/ENResource/p1292"/>
          <p:cNvSpPr>
            <a:spLocks noChangeAspect="1" noChangeArrowheads="1"/>
          </p:cNvSpPr>
          <p:nvPr/>
        </p:nvSpPr>
        <p:spPr bwMode="auto">
          <a:xfrm>
            <a:off x="0" y="0"/>
            <a:ext cx="3342290" cy="3342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403347" y="1846808"/>
            <a:ext cx="1819122" cy="349994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800" b="1" dirty="0" smtClean="0">
                <a:solidFill>
                  <a:schemeClr val="bg2"/>
                </a:solidFill>
                <a:latin typeface="+mn-ea"/>
              </a:rPr>
              <a:t>有什么</a:t>
            </a:r>
            <a:endParaRPr kumimoji="1" lang="en-US" altLang="zh-CN" sz="2800" b="1" dirty="0" smtClean="0">
              <a:solidFill>
                <a:schemeClr val="bg2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bg1"/>
                </a:solidFill>
                <a:latin typeface="+mn-ea"/>
              </a:rPr>
              <a:t>下载量</a:t>
            </a:r>
            <a:endParaRPr kumimoji="1" lang="en-US" altLang="zh-CN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bg1"/>
                </a:solidFill>
                <a:latin typeface="+mn-ea"/>
              </a:rPr>
              <a:t>激活量</a:t>
            </a:r>
            <a:endParaRPr kumimoji="1" lang="en-US" altLang="zh-CN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bg1"/>
                </a:solidFill>
                <a:latin typeface="+mn-ea"/>
              </a:rPr>
              <a:t>用户活跃</a:t>
            </a:r>
            <a:endParaRPr kumimoji="1" lang="en-US" altLang="zh-CN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bg1"/>
                </a:solidFill>
                <a:latin typeface="+mn-ea"/>
              </a:rPr>
              <a:t>用户行为</a:t>
            </a:r>
            <a:endParaRPr kumimoji="1" lang="en-US" altLang="zh-CN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 smtClean="0">
              <a:solidFill>
                <a:schemeClr val="bg1"/>
              </a:solidFill>
            </a:endParaRPr>
          </a:p>
          <a:p>
            <a:endParaRPr kumimoji="1"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6" name="图片 5" descr="ppt-zhangc-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773" y="1702081"/>
            <a:ext cx="4312737" cy="3978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统计的演进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54014" y="55704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28" name="AutoShape 4" descr="/ENResource/p1292"/>
          <p:cNvSpPr>
            <a:spLocks noChangeAspect="1" noChangeArrowheads="1"/>
          </p:cNvSpPr>
          <p:nvPr/>
        </p:nvSpPr>
        <p:spPr bwMode="auto">
          <a:xfrm>
            <a:off x="0" y="0"/>
            <a:ext cx="3342290" cy="3342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336731" y="1872463"/>
            <a:ext cx="2524697" cy="349994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800" b="1" dirty="0" smtClean="0">
                <a:solidFill>
                  <a:schemeClr val="bg2"/>
                </a:solidFill>
                <a:latin typeface="+mn-ea"/>
              </a:rPr>
              <a:t>为什么</a:t>
            </a:r>
            <a:endParaRPr kumimoji="1" lang="en-US" altLang="zh-CN" sz="2800" b="1" dirty="0" smtClean="0">
              <a:solidFill>
                <a:schemeClr val="bg2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bg1"/>
                </a:solidFill>
                <a:latin typeface="+mn-ea"/>
              </a:rPr>
              <a:t>用户激增或骤减</a:t>
            </a:r>
            <a:endParaRPr kumimoji="1" lang="en-US" altLang="zh-CN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bg1"/>
                </a:solidFill>
                <a:latin typeface="+mn-ea"/>
              </a:rPr>
              <a:t>留存不高</a:t>
            </a:r>
            <a:endParaRPr kumimoji="1" lang="en-US" altLang="zh-CN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bg1"/>
                </a:solidFill>
                <a:latin typeface="+mn-ea"/>
              </a:rPr>
              <a:t>活跃度不够</a:t>
            </a:r>
            <a:endParaRPr kumimoji="1" lang="en-US" altLang="zh-CN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endParaRPr kumimoji="1" lang="en-US" altLang="zh-CN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 smtClean="0">
              <a:solidFill>
                <a:schemeClr val="bg1"/>
              </a:solidFill>
            </a:endParaRPr>
          </a:p>
          <a:p>
            <a:endParaRPr kumimoji="1"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6" name="图片 5" descr="ppt-zhangc-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085" y="1611551"/>
            <a:ext cx="4312729" cy="39786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演讲用PPT配色">
      <a:dk1>
        <a:srgbClr val="111111"/>
      </a:dk1>
      <a:lt1>
        <a:srgbClr val="FFFFFF"/>
      </a:lt1>
      <a:dk2>
        <a:srgbClr val="0085FE"/>
      </a:dk2>
      <a:lt2>
        <a:srgbClr val="17ED91"/>
      </a:lt2>
      <a:accent1>
        <a:srgbClr val="17ED91"/>
      </a:accent1>
      <a:accent2>
        <a:srgbClr val="0085FE"/>
      </a:accent2>
      <a:accent3>
        <a:srgbClr val="FAD240"/>
      </a:accent3>
      <a:accent4>
        <a:srgbClr val="7CC7EC"/>
      </a:accent4>
      <a:accent5>
        <a:srgbClr val="571CEC"/>
      </a:accent5>
      <a:accent6>
        <a:srgbClr val="B334EC"/>
      </a:accent6>
      <a:hlink>
        <a:srgbClr val="0563C1"/>
      </a:hlink>
      <a:folHlink>
        <a:srgbClr val="954F72"/>
      </a:folHlink>
    </a:clrScheme>
    <a:fontScheme name="极光数据研究院-PPT">
      <a:majorFont>
        <a:latin typeface="Arial Bold"/>
        <a:ea typeface="微软雅黑 Bold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3554</TotalTime>
  <Words>838</Words>
  <Application>Microsoft Macintosh PowerPoint</Application>
  <PresentationFormat>Widescreen</PresentationFormat>
  <Paragraphs>266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 Bold</vt:lpstr>
      <vt:lpstr>Calibri</vt:lpstr>
      <vt:lpstr>宋体</vt:lpstr>
      <vt:lpstr>微软雅黑</vt:lpstr>
      <vt:lpstr>微软雅黑 Bold</vt:lpstr>
      <vt:lpstr>Arial</vt:lpstr>
      <vt:lpstr>Office 主题</vt:lpstr>
      <vt:lpstr>统 计 的 演 进</vt:lpstr>
      <vt:lpstr>目录</vt:lpstr>
      <vt:lpstr>Part I 关于极光</vt:lpstr>
      <vt:lpstr>极光产品线</vt:lpstr>
      <vt:lpstr>极光推送（JPush）</vt:lpstr>
      <vt:lpstr>极光产品图谱</vt:lpstr>
      <vt:lpstr>Part II 统计的演进</vt:lpstr>
      <vt:lpstr>统计的演进</vt:lpstr>
      <vt:lpstr>统计的演进</vt:lpstr>
      <vt:lpstr>统计的演进</vt:lpstr>
      <vt:lpstr>Part III 极光统计</vt:lpstr>
      <vt:lpstr>SDK 组件化</vt:lpstr>
      <vt:lpstr>极光统计</vt:lpstr>
      <vt:lpstr>极光统计</vt:lpstr>
      <vt:lpstr>极光统计</vt:lpstr>
      <vt:lpstr>极光统计</vt:lpstr>
      <vt:lpstr>极光统计</vt:lpstr>
      <vt:lpstr>Part IV 用户触达</vt:lpstr>
      <vt:lpstr>用户触达</vt:lpstr>
      <vt:lpstr>推送通知</vt:lpstr>
      <vt:lpstr>推送不到短信到</vt:lpstr>
      <vt:lpstr>短信服务JSMS</vt:lpstr>
      <vt:lpstr>极光效果通</vt:lpstr>
      <vt:lpstr>Part V 统计的未来</vt:lpstr>
      <vt:lpstr>AI</vt:lpstr>
      <vt:lpstr>AI</vt:lpstr>
      <vt:lpstr>更专业的云计算</vt:lpstr>
      <vt:lpstr>PowerPoint Presentation</vt:lpstr>
    </vt:vector>
  </TitlesOfParts>
  <Company>Microsoft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JIGUANG-JC</dc:creator>
  <cp:lastModifiedBy>Microsoft Office User</cp:lastModifiedBy>
  <cp:revision>143</cp:revision>
  <dcterms:created xsi:type="dcterms:W3CDTF">2017-03-08T05:47:00Z</dcterms:created>
  <dcterms:modified xsi:type="dcterms:W3CDTF">2017-11-25T02:58:44Z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